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7" r:id="rId3"/>
    <p:sldId id="665" r:id="rId4"/>
    <p:sldId id="318" r:id="rId5"/>
    <p:sldId id="314" r:id="rId6"/>
    <p:sldId id="320" r:id="rId7"/>
    <p:sldId id="670" r:id="rId8"/>
    <p:sldId id="668" r:id="rId9"/>
    <p:sldId id="325" r:id="rId10"/>
    <p:sldId id="688" r:id="rId11"/>
    <p:sldId id="696" r:id="rId12"/>
    <p:sldId id="689" r:id="rId13"/>
    <p:sldId id="672" r:id="rId14"/>
    <p:sldId id="679" r:id="rId15"/>
    <p:sldId id="322" r:id="rId16"/>
    <p:sldId id="680" r:id="rId17"/>
    <p:sldId id="681" r:id="rId18"/>
    <p:sldId id="699" r:id="rId19"/>
    <p:sldId id="700" r:id="rId20"/>
    <p:sldId id="687" r:id="rId21"/>
    <p:sldId id="701" r:id="rId22"/>
    <p:sldId id="685" r:id="rId23"/>
    <p:sldId id="690" r:id="rId24"/>
    <p:sldId id="694" r:id="rId25"/>
    <p:sldId id="691" r:id="rId26"/>
    <p:sldId id="692" r:id="rId27"/>
    <p:sldId id="335" r:id="rId28"/>
    <p:sldId id="697" r:id="rId29"/>
    <p:sldId id="695" r:id="rId30"/>
    <p:sldId id="669" r:id="rId31"/>
    <p:sldId id="666" r:id="rId32"/>
    <p:sldId id="33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41"/>
    <p:restoredTop sz="96154"/>
  </p:normalViewPr>
  <p:slideViewPr>
    <p:cSldViewPr snapToGrid="0">
      <p:cViewPr varScale="1">
        <p:scale>
          <a:sx n="108" d="100"/>
          <a:sy n="108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88247-99AA-4C21-A330-F070A723A73F}" type="doc">
      <dgm:prSet loTypeId="urn:microsoft.com/office/officeart/2016/7/layout/VerticalSolidAction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32B1CF-9402-4548-9698-25634BD4A959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F30F3D60-7100-41BD-B7AC-F380D1E97BC2}" type="parTrans" cxnId="{EB5BAF54-51D5-4BEE-906F-CEFB7630397C}">
      <dgm:prSet/>
      <dgm:spPr/>
      <dgm:t>
        <a:bodyPr/>
        <a:lstStyle/>
        <a:p>
          <a:endParaRPr lang="en-US"/>
        </a:p>
      </dgm:t>
    </dgm:pt>
    <dgm:pt modelId="{C5BB6259-7F96-45F0-851F-477B713BEB59}" type="sibTrans" cxnId="{EB5BAF54-51D5-4BEE-906F-CEFB7630397C}">
      <dgm:prSet/>
      <dgm:spPr/>
      <dgm:t>
        <a:bodyPr/>
        <a:lstStyle/>
        <a:p>
          <a:endParaRPr lang="en-US"/>
        </a:p>
      </dgm:t>
    </dgm:pt>
    <dgm:pt modelId="{918B4448-D216-4BF3-B863-AD2314989ED2}">
      <dgm:prSet/>
      <dgm:spPr/>
      <dgm:t>
        <a:bodyPr/>
        <a:lstStyle/>
        <a:p>
          <a:r>
            <a:rPr lang="en-US" dirty="0"/>
            <a:t>Databases that are accurate                    and pre-process the data.</a:t>
          </a:r>
        </a:p>
      </dgm:t>
    </dgm:pt>
    <dgm:pt modelId="{24826A9F-E4CF-4DCB-B929-F37BE1CC5E07}" type="parTrans" cxnId="{695DCC70-3521-48F6-9668-45D560FDA708}">
      <dgm:prSet/>
      <dgm:spPr/>
      <dgm:t>
        <a:bodyPr/>
        <a:lstStyle/>
        <a:p>
          <a:endParaRPr lang="en-US"/>
        </a:p>
      </dgm:t>
    </dgm:pt>
    <dgm:pt modelId="{35EC3F9F-7FFB-4D82-B731-6ED06135205E}" type="sibTrans" cxnId="{695DCC70-3521-48F6-9668-45D560FDA708}">
      <dgm:prSet/>
      <dgm:spPr/>
      <dgm:t>
        <a:bodyPr/>
        <a:lstStyle/>
        <a:p>
          <a:endParaRPr lang="en-US"/>
        </a:p>
      </dgm:t>
    </dgm:pt>
    <dgm:pt modelId="{D74EE252-FCC6-45CE-82F0-94B8FD359EFF}">
      <dgm:prSet/>
      <dgm:spPr/>
      <dgm:t>
        <a:bodyPr/>
        <a:lstStyle/>
        <a:p>
          <a:r>
            <a:rPr lang="en-US" dirty="0"/>
            <a:t>Classify</a:t>
          </a:r>
        </a:p>
      </dgm:t>
    </dgm:pt>
    <dgm:pt modelId="{F33641FA-7842-4446-8BCA-07D5BA78EF86}" type="parTrans" cxnId="{77EBF8C3-F9B8-41AC-8499-B3BB3587E97E}">
      <dgm:prSet/>
      <dgm:spPr/>
      <dgm:t>
        <a:bodyPr/>
        <a:lstStyle/>
        <a:p>
          <a:endParaRPr lang="en-US"/>
        </a:p>
      </dgm:t>
    </dgm:pt>
    <dgm:pt modelId="{7EEB245A-C097-45D0-8F0D-E27E02273047}" type="sibTrans" cxnId="{77EBF8C3-F9B8-41AC-8499-B3BB3587E97E}">
      <dgm:prSet/>
      <dgm:spPr/>
      <dgm:t>
        <a:bodyPr/>
        <a:lstStyle/>
        <a:p>
          <a:endParaRPr lang="en-US"/>
        </a:p>
      </dgm:t>
    </dgm:pt>
    <dgm:pt modelId="{5DBB0EF2-3631-44F5-B5D0-5694C0FB72ED}">
      <dgm:prSet/>
      <dgm:spPr/>
      <dgm:t>
        <a:bodyPr/>
        <a:lstStyle/>
        <a:p>
          <a:r>
            <a:rPr lang="en-US" dirty="0"/>
            <a:t>and Identify DM patients by using machine learning algorithms.</a:t>
          </a:r>
        </a:p>
      </dgm:t>
    </dgm:pt>
    <dgm:pt modelId="{4308BACA-6237-4DAB-9320-3A1E9658DBA4}" type="parTrans" cxnId="{3360BA88-D9F3-448C-8710-AAB80B750EC0}">
      <dgm:prSet/>
      <dgm:spPr/>
      <dgm:t>
        <a:bodyPr/>
        <a:lstStyle/>
        <a:p>
          <a:endParaRPr lang="en-US"/>
        </a:p>
      </dgm:t>
    </dgm:pt>
    <dgm:pt modelId="{3BFC1DB0-D60A-4FD1-B026-045E61FBDA8A}" type="sibTrans" cxnId="{3360BA88-D9F3-448C-8710-AAB80B750EC0}">
      <dgm:prSet/>
      <dgm:spPr/>
      <dgm:t>
        <a:bodyPr/>
        <a:lstStyle/>
        <a:p>
          <a:endParaRPr lang="en-US"/>
        </a:p>
      </dgm:t>
    </dgm:pt>
    <dgm:pt modelId="{0CB03538-1CB6-4C5A-835F-3458FBC98FD8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4DA2E337-8D36-410D-A060-2D3D5264A153}" type="parTrans" cxnId="{1F1F5722-07B7-46B3-A8A4-7B54AF84D9AE}">
      <dgm:prSet/>
      <dgm:spPr/>
      <dgm:t>
        <a:bodyPr/>
        <a:lstStyle/>
        <a:p>
          <a:endParaRPr lang="en-US"/>
        </a:p>
      </dgm:t>
    </dgm:pt>
    <dgm:pt modelId="{202AE08D-7BC8-4E24-9AEF-B44CF4B19B02}" type="sibTrans" cxnId="{1F1F5722-07B7-46B3-A8A4-7B54AF84D9AE}">
      <dgm:prSet/>
      <dgm:spPr/>
      <dgm:t>
        <a:bodyPr/>
        <a:lstStyle/>
        <a:p>
          <a:endParaRPr lang="en-US"/>
        </a:p>
      </dgm:t>
    </dgm:pt>
    <dgm:pt modelId="{C42CC0EB-102A-4CC9-9611-03216E8FC599}">
      <dgm:prSet/>
      <dgm:spPr/>
      <dgm:t>
        <a:bodyPr/>
        <a:lstStyle/>
        <a:p>
          <a:r>
            <a:rPr lang="en-US" dirty="0"/>
            <a:t>A model using supervised machine learning algorithms that predict DM.</a:t>
          </a:r>
        </a:p>
      </dgm:t>
    </dgm:pt>
    <dgm:pt modelId="{C3AF6261-EA07-4FA7-A121-561F32667450}" type="parTrans" cxnId="{844631EE-C8DA-4046-84E1-01639DD25D6F}">
      <dgm:prSet/>
      <dgm:spPr/>
      <dgm:t>
        <a:bodyPr/>
        <a:lstStyle/>
        <a:p>
          <a:endParaRPr lang="en-US"/>
        </a:p>
      </dgm:t>
    </dgm:pt>
    <dgm:pt modelId="{C734DCC6-7865-4B78-8E7F-98D763DAA546}" type="sibTrans" cxnId="{844631EE-C8DA-4046-84E1-01639DD25D6F}">
      <dgm:prSet/>
      <dgm:spPr/>
      <dgm:t>
        <a:bodyPr/>
        <a:lstStyle/>
        <a:p>
          <a:endParaRPr lang="en-US"/>
        </a:p>
      </dgm:t>
    </dgm:pt>
    <dgm:pt modelId="{2D79565C-3CE0-FB48-AC6D-C12B3BA5D9AA}" type="pres">
      <dgm:prSet presAssocID="{1A888247-99AA-4C21-A330-F070A723A73F}" presName="Name0" presStyleCnt="0">
        <dgm:presLayoutVars>
          <dgm:dir/>
          <dgm:animLvl val="lvl"/>
          <dgm:resizeHandles val="exact"/>
        </dgm:presLayoutVars>
      </dgm:prSet>
      <dgm:spPr/>
    </dgm:pt>
    <dgm:pt modelId="{BAC452BB-4724-3C4F-82D1-E9F1384038AF}" type="pres">
      <dgm:prSet presAssocID="{0132B1CF-9402-4548-9698-25634BD4A959}" presName="linNode" presStyleCnt="0"/>
      <dgm:spPr/>
    </dgm:pt>
    <dgm:pt modelId="{89E6ED3B-E33A-FD43-8FF4-26F436B25E90}" type="pres">
      <dgm:prSet presAssocID="{0132B1CF-9402-4548-9698-25634BD4A959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EA79B937-DC85-DC49-86F5-FF6E2CB52D9C}" type="pres">
      <dgm:prSet presAssocID="{0132B1CF-9402-4548-9698-25634BD4A959}" presName="descendantText" presStyleLbl="alignAccFollowNode1" presStyleIdx="0" presStyleCnt="3">
        <dgm:presLayoutVars>
          <dgm:bulletEnabled/>
        </dgm:presLayoutVars>
      </dgm:prSet>
      <dgm:spPr/>
    </dgm:pt>
    <dgm:pt modelId="{11BD9ED0-6C3A-9145-8185-71724F5C0DAB}" type="pres">
      <dgm:prSet presAssocID="{C5BB6259-7F96-45F0-851F-477B713BEB59}" presName="sp" presStyleCnt="0"/>
      <dgm:spPr/>
    </dgm:pt>
    <dgm:pt modelId="{40B3794A-C0D6-664E-914F-40F12AFAA501}" type="pres">
      <dgm:prSet presAssocID="{D74EE252-FCC6-45CE-82F0-94B8FD359EFF}" presName="linNode" presStyleCnt="0"/>
      <dgm:spPr/>
    </dgm:pt>
    <dgm:pt modelId="{B0FD9B36-3BB0-3445-B75F-8B1BEB145C26}" type="pres">
      <dgm:prSet presAssocID="{D74EE252-FCC6-45CE-82F0-94B8FD359EFF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CBC7CE0-4D9E-C340-93AF-5CA255B2DC68}" type="pres">
      <dgm:prSet presAssocID="{D74EE252-FCC6-45CE-82F0-94B8FD359EFF}" presName="descendantText" presStyleLbl="alignAccFollowNode1" presStyleIdx="1" presStyleCnt="3">
        <dgm:presLayoutVars>
          <dgm:bulletEnabled/>
        </dgm:presLayoutVars>
      </dgm:prSet>
      <dgm:spPr/>
    </dgm:pt>
    <dgm:pt modelId="{AAAFEB9F-65EF-2B47-8D65-31B62966D515}" type="pres">
      <dgm:prSet presAssocID="{7EEB245A-C097-45D0-8F0D-E27E02273047}" presName="sp" presStyleCnt="0"/>
      <dgm:spPr/>
    </dgm:pt>
    <dgm:pt modelId="{B8D7869D-E03D-2E46-ABB0-614D32D9C96E}" type="pres">
      <dgm:prSet presAssocID="{0CB03538-1CB6-4C5A-835F-3458FBC98FD8}" presName="linNode" presStyleCnt="0"/>
      <dgm:spPr/>
    </dgm:pt>
    <dgm:pt modelId="{141F5514-65C7-CC4D-8B9E-7C483F58440F}" type="pres">
      <dgm:prSet presAssocID="{0CB03538-1CB6-4C5A-835F-3458FBC98FD8}" presName="parentText" presStyleLbl="alignNode1" presStyleIdx="2" presStyleCnt="3" custLinFactNeighborX="-8789" custLinFactNeighborY="98">
        <dgm:presLayoutVars>
          <dgm:chMax val="1"/>
          <dgm:bulletEnabled/>
        </dgm:presLayoutVars>
      </dgm:prSet>
      <dgm:spPr/>
    </dgm:pt>
    <dgm:pt modelId="{81F5FEC4-C7CA-6344-AD18-3581A9347A7B}" type="pres">
      <dgm:prSet presAssocID="{0CB03538-1CB6-4C5A-835F-3458FBC98FD8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D6332D1E-301E-684D-8335-4E578EAEC34A}" type="presOf" srcId="{1A888247-99AA-4C21-A330-F070A723A73F}" destId="{2D79565C-3CE0-FB48-AC6D-C12B3BA5D9AA}" srcOrd="0" destOrd="0" presId="urn:microsoft.com/office/officeart/2016/7/layout/VerticalSolidActionList"/>
    <dgm:cxn modelId="{1F1F5722-07B7-46B3-A8A4-7B54AF84D9AE}" srcId="{1A888247-99AA-4C21-A330-F070A723A73F}" destId="{0CB03538-1CB6-4C5A-835F-3458FBC98FD8}" srcOrd="2" destOrd="0" parTransId="{4DA2E337-8D36-410D-A060-2D3D5264A153}" sibTransId="{202AE08D-7BC8-4E24-9AEF-B44CF4B19B02}"/>
    <dgm:cxn modelId="{97CE5328-E4DB-9E48-89FB-9CF66C9FD2F3}" type="presOf" srcId="{D74EE252-FCC6-45CE-82F0-94B8FD359EFF}" destId="{B0FD9B36-3BB0-3445-B75F-8B1BEB145C26}" srcOrd="0" destOrd="0" presId="urn:microsoft.com/office/officeart/2016/7/layout/VerticalSolidActionList"/>
    <dgm:cxn modelId="{49CFBB50-E9C3-5346-9DDE-F797C76B59FA}" type="presOf" srcId="{0132B1CF-9402-4548-9698-25634BD4A959}" destId="{89E6ED3B-E33A-FD43-8FF4-26F436B25E90}" srcOrd="0" destOrd="0" presId="urn:microsoft.com/office/officeart/2016/7/layout/VerticalSolidActionList"/>
    <dgm:cxn modelId="{EB5BAF54-51D5-4BEE-906F-CEFB7630397C}" srcId="{1A888247-99AA-4C21-A330-F070A723A73F}" destId="{0132B1CF-9402-4548-9698-25634BD4A959}" srcOrd="0" destOrd="0" parTransId="{F30F3D60-7100-41BD-B7AC-F380D1E97BC2}" sibTransId="{C5BB6259-7F96-45F0-851F-477B713BEB59}"/>
    <dgm:cxn modelId="{0F8C6B5B-DEA9-F446-8103-F53052AEBCE9}" type="presOf" srcId="{C42CC0EB-102A-4CC9-9611-03216E8FC599}" destId="{81F5FEC4-C7CA-6344-AD18-3581A9347A7B}" srcOrd="0" destOrd="0" presId="urn:microsoft.com/office/officeart/2016/7/layout/VerticalSolidActionList"/>
    <dgm:cxn modelId="{A279176A-BB79-5A45-A049-0FF4FFA9722A}" type="presOf" srcId="{0CB03538-1CB6-4C5A-835F-3458FBC98FD8}" destId="{141F5514-65C7-CC4D-8B9E-7C483F58440F}" srcOrd="0" destOrd="0" presId="urn:microsoft.com/office/officeart/2016/7/layout/VerticalSolidActionList"/>
    <dgm:cxn modelId="{695DCC70-3521-48F6-9668-45D560FDA708}" srcId="{0132B1CF-9402-4548-9698-25634BD4A959}" destId="{918B4448-D216-4BF3-B863-AD2314989ED2}" srcOrd="0" destOrd="0" parTransId="{24826A9F-E4CF-4DCB-B929-F37BE1CC5E07}" sibTransId="{35EC3F9F-7FFB-4D82-B731-6ED06135205E}"/>
    <dgm:cxn modelId="{3360BA88-D9F3-448C-8710-AAB80B750EC0}" srcId="{D74EE252-FCC6-45CE-82F0-94B8FD359EFF}" destId="{5DBB0EF2-3631-44F5-B5D0-5694C0FB72ED}" srcOrd="0" destOrd="0" parTransId="{4308BACA-6237-4DAB-9320-3A1E9658DBA4}" sibTransId="{3BFC1DB0-D60A-4FD1-B026-045E61FBDA8A}"/>
    <dgm:cxn modelId="{D8E09DA1-AD8F-CB4F-B749-EE04D0006F69}" type="presOf" srcId="{918B4448-D216-4BF3-B863-AD2314989ED2}" destId="{EA79B937-DC85-DC49-86F5-FF6E2CB52D9C}" srcOrd="0" destOrd="0" presId="urn:microsoft.com/office/officeart/2016/7/layout/VerticalSolidActionList"/>
    <dgm:cxn modelId="{D49101A7-2F71-1646-BA1E-8F564CA9A68C}" type="presOf" srcId="{5DBB0EF2-3631-44F5-B5D0-5694C0FB72ED}" destId="{5CBC7CE0-4D9E-C340-93AF-5CA255B2DC68}" srcOrd="0" destOrd="0" presId="urn:microsoft.com/office/officeart/2016/7/layout/VerticalSolidActionList"/>
    <dgm:cxn modelId="{77EBF8C3-F9B8-41AC-8499-B3BB3587E97E}" srcId="{1A888247-99AA-4C21-A330-F070A723A73F}" destId="{D74EE252-FCC6-45CE-82F0-94B8FD359EFF}" srcOrd="1" destOrd="0" parTransId="{F33641FA-7842-4446-8BCA-07D5BA78EF86}" sibTransId="{7EEB245A-C097-45D0-8F0D-E27E02273047}"/>
    <dgm:cxn modelId="{844631EE-C8DA-4046-84E1-01639DD25D6F}" srcId="{0CB03538-1CB6-4C5A-835F-3458FBC98FD8}" destId="{C42CC0EB-102A-4CC9-9611-03216E8FC599}" srcOrd="0" destOrd="0" parTransId="{C3AF6261-EA07-4FA7-A121-561F32667450}" sibTransId="{C734DCC6-7865-4B78-8E7F-98D763DAA546}"/>
    <dgm:cxn modelId="{38B1280E-BE16-D748-977F-7AA3AFD32DF8}" type="presParOf" srcId="{2D79565C-3CE0-FB48-AC6D-C12B3BA5D9AA}" destId="{BAC452BB-4724-3C4F-82D1-E9F1384038AF}" srcOrd="0" destOrd="0" presId="urn:microsoft.com/office/officeart/2016/7/layout/VerticalSolidActionList"/>
    <dgm:cxn modelId="{736214FD-2C71-9542-AF72-EF81DCDF8239}" type="presParOf" srcId="{BAC452BB-4724-3C4F-82D1-E9F1384038AF}" destId="{89E6ED3B-E33A-FD43-8FF4-26F436B25E90}" srcOrd="0" destOrd="0" presId="urn:microsoft.com/office/officeart/2016/7/layout/VerticalSolidActionList"/>
    <dgm:cxn modelId="{485AAB25-A2C0-074D-8FB1-A9F033D86C6F}" type="presParOf" srcId="{BAC452BB-4724-3C4F-82D1-E9F1384038AF}" destId="{EA79B937-DC85-DC49-86F5-FF6E2CB52D9C}" srcOrd="1" destOrd="0" presId="urn:microsoft.com/office/officeart/2016/7/layout/VerticalSolidActionList"/>
    <dgm:cxn modelId="{E0AEB85D-7BF0-464A-AD2A-EF92D0CCB4D0}" type="presParOf" srcId="{2D79565C-3CE0-FB48-AC6D-C12B3BA5D9AA}" destId="{11BD9ED0-6C3A-9145-8185-71724F5C0DAB}" srcOrd="1" destOrd="0" presId="urn:microsoft.com/office/officeart/2016/7/layout/VerticalSolidActionList"/>
    <dgm:cxn modelId="{D0864E9C-0BC0-3C4E-A76B-B7987543DDFA}" type="presParOf" srcId="{2D79565C-3CE0-FB48-AC6D-C12B3BA5D9AA}" destId="{40B3794A-C0D6-664E-914F-40F12AFAA501}" srcOrd="2" destOrd="0" presId="urn:microsoft.com/office/officeart/2016/7/layout/VerticalSolidActionList"/>
    <dgm:cxn modelId="{9133AA58-24DB-4941-B1AE-7410C9099C8D}" type="presParOf" srcId="{40B3794A-C0D6-664E-914F-40F12AFAA501}" destId="{B0FD9B36-3BB0-3445-B75F-8B1BEB145C26}" srcOrd="0" destOrd="0" presId="urn:microsoft.com/office/officeart/2016/7/layout/VerticalSolidActionList"/>
    <dgm:cxn modelId="{1FC24AEE-BD0C-EF49-8B25-3863CE28F111}" type="presParOf" srcId="{40B3794A-C0D6-664E-914F-40F12AFAA501}" destId="{5CBC7CE0-4D9E-C340-93AF-5CA255B2DC68}" srcOrd="1" destOrd="0" presId="urn:microsoft.com/office/officeart/2016/7/layout/VerticalSolidActionList"/>
    <dgm:cxn modelId="{E60C6E36-994E-C843-9844-965EFB940F59}" type="presParOf" srcId="{2D79565C-3CE0-FB48-AC6D-C12B3BA5D9AA}" destId="{AAAFEB9F-65EF-2B47-8D65-31B62966D515}" srcOrd="3" destOrd="0" presId="urn:microsoft.com/office/officeart/2016/7/layout/VerticalSolidActionList"/>
    <dgm:cxn modelId="{A6BD5B40-9C00-3C47-A938-AEF5ADC5D4E9}" type="presParOf" srcId="{2D79565C-3CE0-FB48-AC6D-C12B3BA5D9AA}" destId="{B8D7869D-E03D-2E46-ABB0-614D32D9C96E}" srcOrd="4" destOrd="0" presId="urn:microsoft.com/office/officeart/2016/7/layout/VerticalSolidActionList"/>
    <dgm:cxn modelId="{D208E5F2-75AC-BA48-BF32-6BCAFE19A473}" type="presParOf" srcId="{B8D7869D-E03D-2E46-ABB0-614D32D9C96E}" destId="{141F5514-65C7-CC4D-8B9E-7C483F58440F}" srcOrd="0" destOrd="0" presId="urn:microsoft.com/office/officeart/2016/7/layout/VerticalSolidActionList"/>
    <dgm:cxn modelId="{4BB41A84-0B1C-2440-B1F1-261CADDA1B26}" type="presParOf" srcId="{B8D7869D-E03D-2E46-ABB0-614D32D9C96E}" destId="{81F5FEC4-C7CA-6344-AD18-3581A9347A7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76A10C-9756-4A0F-BF4D-4B757281AD8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7B1B63C7-F049-4C41-AB33-56AAC2E0C811}">
      <dgm:prSet/>
      <dgm:spPr/>
      <dgm:t>
        <a:bodyPr/>
        <a:lstStyle/>
        <a:p>
          <a:pPr>
            <a:defRPr cap="all"/>
          </a:pPr>
          <a:r>
            <a:rPr lang="en-US"/>
            <a:t>1. Logistic Regression</a:t>
          </a:r>
        </a:p>
      </dgm:t>
    </dgm:pt>
    <dgm:pt modelId="{178E8C1D-9329-4A60-BE7D-9EB92AC8D3C2}" type="parTrans" cxnId="{A705C72B-A646-4F15-829C-F4AA40E156E1}">
      <dgm:prSet/>
      <dgm:spPr/>
      <dgm:t>
        <a:bodyPr/>
        <a:lstStyle/>
        <a:p>
          <a:endParaRPr lang="en-US"/>
        </a:p>
      </dgm:t>
    </dgm:pt>
    <dgm:pt modelId="{0F1FF105-F1DE-41FC-984E-444EFB55168F}" type="sibTrans" cxnId="{A705C72B-A646-4F15-829C-F4AA40E156E1}">
      <dgm:prSet/>
      <dgm:spPr/>
      <dgm:t>
        <a:bodyPr/>
        <a:lstStyle/>
        <a:p>
          <a:endParaRPr lang="en-US"/>
        </a:p>
      </dgm:t>
    </dgm:pt>
    <dgm:pt modelId="{D4BB2679-D13F-408C-97E1-1F54791FCC71}">
      <dgm:prSet/>
      <dgm:spPr/>
      <dgm:t>
        <a:bodyPr/>
        <a:lstStyle/>
        <a:p>
          <a:pPr>
            <a:defRPr cap="all"/>
          </a:pPr>
          <a:r>
            <a:rPr lang="en-US"/>
            <a:t>2. Random Forest Classifier</a:t>
          </a:r>
        </a:p>
      </dgm:t>
    </dgm:pt>
    <dgm:pt modelId="{4D241718-97CF-4C0F-ABB6-37AD870FFDA4}" type="parTrans" cxnId="{D4FCD9F7-D4D8-47DD-A64D-A6731D744CF2}">
      <dgm:prSet/>
      <dgm:spPr/>
      <dgm:t>
        <a:bodyPr/>
        <a:lstStyle/>
        <a:p>
          <a:endParaRPr lang="en-US"/>
        </a:p>
      </dgm:t>
    </dgm:pt>
    <dgm:pt modelId="{0DF749FB-7A64-4510-8C24-FAC50840AC70}" type="sibTrans" cxnId="{D4FCD9F7-D4D8-47DD-A64D-A6731D744CF2}">
      <dgm:prSet/>
      <dgm:spPr/>
      <dgm:t>
        <a:bodyPr/>
        <a:lstStyle/>
        <a:p>
          <a:endParaRPr lang="en-US"/>
        </a:p>
      </dgm:t>
    </dgm:pt>
    <dgm:pt modelId="{0B728182-CEBD-466D-BBC1-439ABCB33942}">
      <dgm:prSet/>
      <dgm:spPr/>
      <dgm:t>
        <a:bodyPr/>
        <a:lstStyle/>
        <a:p>
          <a:pPr>
            <a:defRPr cap="all"/>
          </a:pPr>
          <a:r>
            <a:rPr lang="en-US" dirty="0"/>
            <a:t>3. K-Nearest Neighbor</a:t>
          </a:r>
        </a:p>
      </dgm:t>
    </dgm:pt>
    <dgm:pt modelId="{3E5BAA36-5AFE-4D5A-B453-3F4846C97B3A}" type="parTrans" cxnId="{6C9B49EF-CDA7-4523-B77E-7E5DDC9B6AC4}">
      <dgm:prSet/>
      <dgm:spPr/>
      <dgm:t>
        <a:bodyPr/>
        <a:lstStyle/>
        <a:p>
          <a:endParaRPr lang="en-US"/>
        </a:p>
      </dgm:t>
    </dgm:pt>
    <dgm:pt modelId="{EFE29740-8B3D-4828-9B38-6FD37AF0D6E5}" type="sibTrans" cxnId="{6C9B49EF-CDA7-4523-B77E-7E5DDC9B6AC4}">
      <dgm:prSet/>
      <dgm:spPr/>
      <dgm:t>
        <a:bodyPr/>
        <a:lstStyle/>
        <a:p>
          <a:endParaRPr lang="en-US"/>
        </a:p>
      </dgm:t>
    </dgm:pt>
    <dgm:pt modelId="{641212AE-C700-40E0-91AA-EB3C1BB7677A}">
      <dgm:prSet/>
      <dgm:spPr/>
      <dgm:t>
        <a:bodyPr/>
        <a:lstStyle/>
        <a:p>
          <a:pPr>
            <a:defRPr cap="all"/>
          </a:pPr>
          <a:r>
            <a:rPr lang="en-US" dirty="0"/>
            <a:t>4. Support Vector Machine</a:t>
          </a:r>
        </a:p>
      </dgm:t>
    </dgm:pt>
    <dgm:pt modelId="{95FCA850-EE5B-4BD2-847F-AC92E3C4D069}" type="parTrans" cxnId="{B9D78436-10F4-4227-9BD3-4CDB8739CB92}">
      <dgm:prSet/>
      <dgm:spPr/>
      <dgm:t>
        <a:bodyPr/>
        <a:lstStyle/>
        <a:p>
          <a:endParaRPr lang="en-US"/>
        </a:p>
      </dgm:t>
    </dgm:pt>
    <dgm:pt modelId="{55D0450D-280B-46A5-B92C-EF6905DF1BCF}" type="sibTrans" cxnId="{B9D78436-10F4-4227-9BD3-4CDB8739CB92}">
      <dgm:prSet/>
      <dgm:spPr/>
      <dgm:t>
        <a:bodyPr/>
        <a:lstStyle/>
        <a:p>
          <a:endParaRPr lang="en-US"/>
        </a:p>
      </dgm:t>
    </dgm:pt>
    <dgm:pt modelId="{9EB62A0A-ACA4-442E-8AB8-1D30A8FC11C2}" type="pres">
      <dgm:prSet presAssocID="{AF76A10C-9756-4A0F-BF4D-4B757281AD80}" presName="root" presStyleCnt="0">
        <dgm:presLayoutVars>
          <dgm:dir/>
          <dgm:resizeHandles val="exact"/>
        </dgm:presLayoutVars>
      </dgm:prSet>
      <dgm:spPr/>
    </dgm:pt>
    <dgm:pt modelId="{AC61D309-18E1-4F15-AA0C-12BBE8B47067}" type="pres">
      <dgm:prSet presAssocID="{7B1B63C7-F049-4C41-AB33-56AAC2E0C811}" presName="compNode" presStyleCnt="0"/>
      <dgm:spPr/>
    </dgm:pt>
    <dgm:pt modelId="{A0CDB663-7457-4010-84EB-7EAE762C617B}" type="pres">
      <dgm:prSet presAssocID="{7B1B63C7-F049-4C41-AB33-56AAC2E0C811}" presName="iconBgRect" presStyleLbl="bgShp" presStyleIdx="0" presStyleCnt="4"/>
      <dgm:spPr/>
    </dgm:pt>
    <dgm:pt modelId="{2A6BE6E8-B062-4F6D-A82F-3D8E1C8B421E}" type="pres">
      <dgm:prSet presAssocID="{7B1B63C7-F049-4C41-AB33-56AAC2E0C81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53526C0-F506-46BA-BD4A-5E42421C4DDF}" type="pres">
      <dgm:prSet presAssocID="{7B1B63C7-F049-4C41-AB33-56AAC2E0C811}" presName="spaceRect" presStyleCnt="0"/>
      <dgm:spPr/>
    </dgm:pt>
    <dgm:pt modelId="{BD12B28B-2AE6-4604-A7C9-DD4876C68327}" type="pres">
      <dgm:prSet presAssocID="{7B1B63C7-F049-4C41-AB33-56AAC2E0C811}" presName="textRect" presStyleLbl="revTx" presStyleIdx="0" presStyleCnt="4">
        <dgm:presLayoutVars>
          <dgm:chMax val="1"/>
          <dgm:chPref val="1"/>
        </dgm:presLayoutVars>
      </dgm:prSet>
      <dgm:spPr/>
    </dgm:pt>
    <dgm:pt modelId="{47C0562D-F1DA-4EA3-8A55-3A0F93A88C67}" type="pres">
      <dgm:prSet presAssocID="{0F1FF105-F1DE-41FC-984E-444EFB55168F}" presName="sibTrans" presStyleCnt="0"/>
      <dgm:spPr/>
    </dgm:pt>
    <dgm:pt modelId="{66EDF8A7-86E8-4859-9EFA-936B99C252D7}" type="pres">
      <dgm:prSet presAssocID="{D4BB2679-D13F-408C-97E1-1F54791FCC71}" presName="compNode" presStyleCnt="0"/>
      <dgm:spPr/>
    </dgm:pt>
    <dgm:pt modelId="{9BC67A92-2A18-4BE8-8480-AA77C295D8C6}" type="pres">
      <dgm:prSet presAssocID="{D4BB2679-D13F-408C-97E1-1F54791FCC71}" presName="iconBgRect" presStyleLbl="bgShp" presStyleIdx="1" presStyleCnt="4"/>
      <dgm:spPr/>
    </dgm:pt>
    <dgm:pt modelId="{3D5244A3-4362-41D7-B7E8-74209DBE981A}" type="pres">
      <dgm:prSet presAssocID="{D4BB2679-D13F-408C-97E1-1F54791FCC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78D48F12-9110-4CF8-A060-518F6FDE2C6D}" type="pres">
      <dgm:prSet presAssocID="{D4BB2679-D13F-408C-97E1-1F54791FCC71}" presName="spaceRect" presStyleCnt="0"/>
      <dgm:spPr/>
    </dgm:pt>
    <dgm:pt modelId="{D5FC1F90-FF09-476C-A816-CD7DE709BE91}" type="pres">
      <dgm:prSet presAssocID="{D4BB2679-D13F-408C-97E1-1F54791FCC71}" presName="textRect" presStyleLbl="revTx" presStyleIdx="1" presStyleCnt="4">
        <dgm:presLayoutVars>
          <dgm:chMax val="1"/>
          <dgm:chPref val="1"/>
        </dgm:presLayoutVars>
      </dgm:prSet>
      <dgm:spPr/>
    </dgm:pt>
    <dgm:pt modelId="{FBE01E08-169A-4699-A1E1-055611B38213}" type="pres">
      <dgm:prSet presAssocID="{0DF749FB-7A64-4510-8C24-FAC50840AC70}" presName="sibTrans" presStyleCnt="0"/>
      <dgm:spPr/>
    </dgm:pt>
    <dgm:pt modelId="{11405920-7ECF-4D26-8666-01E09B641E58}" type="pres">
      <dgm:prSet presAssocID="{0B728182-CEBD-466D-BBC1-439ABCB33942}" presName="compNode" presStyleCnt="0"/>
      <dgm:spPr/>
    </dgm:pt>
    <dgm:pt modelId="{D0709730-02C0-4C03-AC7F-5476B870BB13}" type="pres">
      <dgm:prSet presAssocID="{0B728182-CEBD-466D-BBC1-439ABCB33942}" presName="iconBgRect" presStyleLbl="bgShp" presStyleIdx="2" presStyleCnt="4"/>
      <dgm:spPr/>
    </dgm:pt>
    <dgm:pt modelId="{43E425F6-32C0-470A-B786-B7F1150A3930}" type="pres">
      <dgm:prSet presAssocID="{0B728182-CEBD-466D-BBC1-439ABCB339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ED5D0782-88D6-4EFB-8E4B-B72320CF3C9C}" type="pres">
      <dgm:prSet presAssocID="{0B728182-CEBD-466D-BBC1-439ABCB33942}" presName="spaceRect" presStyleCnt="0"/>
      <dgm:spPr/>
    </dgm:pt>
    <dgm:pt modelId="{B6D32447-C4B0-42C2-B3E9-665804180D22}" type="pres">
      <dgm:prSet presAssocID="{0B728182-CEBD-466D-BBC1-439ABCB33942}" presName="textRect" presStyleLbl="revTx" presStyleIdx="2" presStyleCnt="4">
        <dgm:presLayoutVars>
          <dgm:chMax val="1"/>
          <dgm:chPref val="1"/>
        </dgm:presLayoutVars>
      </dgm:prSet>
      <dgm:spPr/>
    </dgm:pt>
    <dgm:pt modelId="{747124B2-D356-4106-9C30-7F49CB493A65}" type="pres">
      <dgm:prSet presAssocID="{EFE29740-8B3D-4828-9B38-6FD37AF0D6E5}" presName="sibTrans" presStyleCnt="0"/>
      <dgm:spPr/>
    </dgm:pt>
    <dgm:pt modelId="{588FA75D-887B-4A44-906C-452EE5CBD2D8}" type="pres">
      <dgm:prSet presAssocID="{641212AE-C700-40E0-91AA-EB3C1BB7677A}" presName="compNode" presStyleCnt="0"/>
      <dgm:spPr/>
    </dgm:pt>
    <dgm:pt modelId="{52906F6C-94C3-417F-B07D-87EE65C08C1A}" type="pres">
      <dgm:prSet presAssocID="{641212AE-C700-40E0-91AA-EB3C1BB7677A}" presName="iconBgRect" presStyleLbl="bgShp" presStyleIdx="3" presStyleCnt="4"/>
      <dgm:spPr/>
    </dgm:pt>
    <dgm:pt modelId="{BD194774-8AE3-4141-93BD-050189C283C7}" type="pres">
      <dgm:prSet presAssocID="{641212AE-C700-40E0-91AA-EB3C1BB7677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D84A2DA-97CC-42A0-956E-A7C4B23CAE4B}" type="pres">
      <dgm:prSet presAssocID="{641212AE-C700-40E0-91AA-EB3C1BB7677A}" presName="spaceRect" presStyleCnt="0"/>
      <dgm:spPr/>
    </dgm:pt>
    <dgm:pt modelId="{534CC0D8-200A-4616-9261-F0EB6CABF8F0}" type="pres">
      <dgm:prSet presAssocID="{641212AE-C700-40E0-91AA-EB3C1BB7677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63FA01-A1E5-4A11-940B-5293DF1FCBF5}" type="presOf" srcId="{D4BB2679-D13F-408C-97E1-1F54791FCC71}" destId="{D5FC1F90-FF09-476C-A816-CD7DE709BE91}" srcOrd="0" destOrd="0" presId="urn:microsoft.com/office/officeart/2018/5/layout/IconCircleLabelList"/>
    <dgm:cxn modelId="{A705C72B-A646-4F15-829C-F4AA40E156E1}" srcId="{AF76A10C-9756-4A0F-BF4D-4B757281AD80}" destId="{7B1B63C7-F049-4C41-AB33-56AAC2E0C811}" srcOrd="0" destOrd="0" parTransId="{178E8C1D-9329-4A60-BE7D-9EB92AC8D3C2}" sibTransId="{0F1FF105-F1DE-41FC-984E-444EFB55168F}"/>
    <dgm:cxn modelId="{B9D78436-10F4-4227-9BD3-4CDB8739CB92}" srcId="{AF76A10C-9756-4A0F-BF4D-4B757281AD80}" destId="{641212AE-C700-40E0-91AA-EB3C1BB7677A}" srcOrd="3" destOrd="0" parTransId="{95FCA850-EE5B-4BD2-847F-AC92E3C4D069}" sibTransId="{55D0450D-280B-46A5-B92C-EF6905DF1BCF}"/>
    <dgm:cxn modelId="{D27E136A-E25C-4564-BFAF-7DE141347A51}" type="presOf" srcId="{AF76A10C-9756-4A0F-BF4D-4B757281AD80}" destId="{9EB62A0A-ACA4-442E-8AB8-1D30A8FC11C2}" srcOrd="0" destOrd="0" presId="urn:microsoft.com/office/officeart/2018/5/layout/IconCircleLabelList"/>
    <dgm:cxn modelId="{47023789-38BA-4422-8D2F-EB31680DCA06}" type="presOf" srcId="{7B1B63C7-F049-4C41-AB33-56AAC2E0C811}" destId="{BD12B28B-2AE6-4604-A7C9-DD4876C68327}" srcOrd="0" destOrd="0" presId="urn:microsoft.com/office/officeart/2018/5/layout/IconCircleLabelList"/>
    <dgm:cxn modelId="{3D351E93-DEFF-4070-879E-9AF66153153B}" type="presOf" srcId="{0B728182-CEBD-466D-BBC1-439ABCB33942}" destId="{B6D32447-C4B0-42C2-B3E9-665804180D22}" srcOrd="0" destOrd="0" presId="urn:microsoft.com/office/officeart/2018/5/layout/IconCircleLabelList"/>
    <dgm:cxn modelId="{C86166DA-28ED-4FE4-8D88-E1AF5F2E0387}" type="presOf" srcId="{641212AE-C700-40E0-91AA-EB3C1BB7677A}" destId="{534CC0D8-200A-4616-9261-F0EB6CABF8F0}" srcOrd="0" destOrd="0" presId="urn:microsoft.com/office/officeart/2018/5/layout/IconCircleLabelList"/>
    <dgm:cxn modelId="{6C9B49EF-CDA7-4523-B77E-7E5DDC9B6AC4}" srcId="{AF76A10C-9756-4A0F-BF4D-4B757281AD80}" destId="{0B728182-CEBD-466D-BBC1-439ABCB33942}" srcOrd="2" destOrd="0" parTransId="{3E5BAA36-5AFE-4D5A-B453-3F4846C97B3A}" sibTransId="{EFE29740-8B3D-4828-9B38-6FD37AF0D6E5}"/>
    <dgm:cxn modelId="{D4FCD9F7-D4D8-47DD-A64D-A6731D744CF2}" srcId="{AF76A10C-9756-4A0F-BF4D-4B757281AD80}" destId="{D4BB2679-D13F-408C-97E1-1F54791FCC71}" srcOrd="1" destOrd="0" parTransId="{4D241718-97CF-4C0F-ABB6-37AD870FFDA4}" sibTransId="{0DF749FB-7A64-4510-8C24-FAC50840AC70}"/>
    <dgm:cxn modelId="{DC5E2C3A-6544-41C5-B001-8494278828ED}" type="presParOf" srcId="{9EB62A0A-ACA4-442E-8AB8-1D30A8FC11C2}" destId="{AC61D309-18E1-4F15-AA0C-12BBE8B47067}" srcOrd="0" destOrd="0" presId="urn:microsoft.com/office/officeart/2018/5/layout/IconCircleLabelList"/>
    <dgm:cxn modelId="{3BB134DF-BD17-4CB4-B208-CA15C53C2CF5}" type="presParOf" srcId="{AC61D309-18E1-4F15-AA0C-12BBE8B47067}" destId="{A0CDB663-7457-4010-84EB-7EAE762C617B}" srcOrd="0" destOrd="0" presId="urn:microsoft.com/office/officeart/2018/5/layout/IconCircleLabelList"/>
    <dgm:cxn modelId="{9680AA90-2BBC-41EA-9510-FBA124887450}" type="presParOf" srcId="{AC61D309-18E1-4F15-AA0C-12BBE8B47067}" destId="{2A6BE6E8-B062-4F6D-A82F-3D8E1C8B421E}" srcOrd="1" destOrd="0" presId="urn:microsoft.com/office/officeart/2018/5/layout/IconCircleLabelList"/>
    <dgm:cxn modelId="{AAC74810-75DF-4174-852A-12563DA49B2B}" type="presParOf" srcId="{AC61D309-18E1-4F15-AA0C-12BBE8B47067}" destId="{F53526C0-F506-46BA-BD4A-5E42421C4DDF}" srcOrd="2" destOrd="0" presId="urn:microsoft.com/office/officeart/2018/5/layout/IconCircleLabelList"/>
    <dgm:cxn modelId="{3EF1C318-F386-4531-847B-A5B497FCE641}" type="presParOf" srcId="{AC61D309-18E1-4F15-AA0C-12BBE8B47067}" destId="{BD12B28B-2AE6-4604-A7C9-DD4876C68327}" srcOrd="3" destOrd="0" presId="urn:microsoft.com/office/officeart/2018/5/layout/IconCircleLabelList"/>
    <dgm:cxn modelId="{4E8F3180-D187-42B9-9D61-0ABFE6D3D235}" type="presParOf" srcId="{9EB62A0A-ACA4-442E-8AB8-1D30A8FC11C2}" destId="{47C0562D-F1DA-4EA3-8A55-3A0F93A88C67}" srcOrd="1" destOrd="0" presId="urn:microsoft.com/office/officeart/2018/5/layout/IconCircleLabelList"/>
    <dgm:cxn modelId="{5943A6D2-D3A2-4624-94E0-1763247F511A}" type="presParOf" srcId="{9EB62A0A-ACA4-442E-8AB8-1D30A8FC11C2}" destId="{66EDF8A7-86E8-4859-9EFA-936B99C252D7}" srcOrd="2" destOrd="0" presId="urn:microsoft.com/office/officeart/2018/5/layout/IconCircleLabelList"/>
    <dgm:cxn modelId="{5E2C0B82-D97A-45E9-A43B-DBEF4DE987BB}" type="presParOf" srcId="{66EDF8A7-86E8-4859-9EFA-936B99C252D7}" destId="{9BC67A92-2A18-4BE8-8480-AA77C295D8C6}" srcOrd="0" destOrd="0" presId="urn:microsoft.com/office/officeart/2018/5/layout/IconCircleLabelList"/>
    <dgm:cxn modelId="{D2D96D06-5840-4173-AF6A-3CB20E9D999D}" type="presParOf" srcId="{66EDF8A7-86E8-4859-9EFA-936B99C252D7}" destId="{3D5244A3-4362-41D7-B7E8-74209DBE981A}" srcOrd="1" destOrd="0" presId="urn:microsoft.com/office/officeart/2018/5/layout/IconCircleLabelList"/>
    <dgm:cxn modelId="{1B653E36-2CDF-45F7-AD7F-1083593DC5B2}" type="presParOf" srcId="{66EDF8A7-86E8-4859-9EFA-936B99C252D7}" destId="{78D48F12-9110-4CF8-A060-518F6FDE2C6D}" srcOrd="2" destOrd="0" presId="urn:microsoft.com/office/officeart/2018/5/layout/IconCircleLabelList"/>
    <dgm:cxn modelId="{2EF0844F-7EED-4783-86CE-CA8F66C2DDAB}" type="presParOf" srcId="{66EDF8A7-86E8-4859-9EFA-936B99C252D7}" destId="{D5FC1F90-FF09-476C-A816-CD7DE709BE91}" srcOrd="3" destOrd="0" presId="urn:microsoft.com/office/officeart/2018/5/layout/IconCircleLabelList"/>
    <dgm:cxn modelId="{7256B558-0262-4F21-B5E5-3CBF8CC211A1}" type="presParOf" srcId="{9EB62A0A-ACA4-442E-8AB8-1D30A8FC11C2}" destId="{FBE01E08-169A-4699-A1E1-055611B38213}" srcOrd="3" destOrd="0" presId="urn:microsoft.com/office/officeart/2018/5/layout/IconCircleLabelList"/>
    <dgm:cxn modelId="{5708FF28-A116-460F-91BA-0AED0191AC9C}" type="presParOf" srcId="{9EB62A0A-ACA4-442E-8AB8-1D30A8FC11C2}" destId="{11405920-7ECF-4D26-8666-01E09B641E58}" srcOrd="4" destOrd="0" presId="urn:microsoft.com/office/officeart/2018/5/layout/IconCircleLabelList"/>
    <dgm:cxn modelId="{990D8337-02C2-4A54-BEFF-905F77CA6761}" type="presParOf" srcId="{11405920-7ECF-4D26-8666-01E09B641E58}" destId="{D0709730-02C0-4C03-AC7F-5476B870BB13}" srcOrd="0" destOrd="0" presId="urn:microsoft.com/office/officeart/2018/5/layout/IconCircleLabelList"/>
    <dgm:cxn modelId="{D2D7B836-ED6A-4012-8AD8-E32E4E85C61C}" type="presParOf" srcId="{11405920-7ECF-4D26-8666-01E09B641E58}" destId="{43E425F6-32C0-470A-B786-B7F1150A3930}" srcOrd="1" destOrd="0" presId="urn:microsoft.com/office/officeart/2018/5/layout/IconCircleLabelList"/>
    <dgm:cxn modelId="{ED8A76D4-3717-473A-9DDD-A86EF98A5C7D}" type="presParOf" srcId="{11405920-7ECF-4D26-8666-01E09B641E58}" destId="{ED5D0782-88D6-4EFB-8E4B-B72320CF3C9C}" srcOrd="2" destOrd="0" presId="urn:microsoft.com/office/officeart/2018/5/layout/IconCircleLabelList"/>
    <dgm:cxn modelId="{D69C52A3-275D-4C45-92B8-6FF19BD178BD}" type="presParOf" srcId="{11405920-7ECF-4D26-8666-01E09B641E58}" destId="{B6D32447-C4B0-42C2-B3E9-665804180D22}" srcOrd="3" destOrd="0" presId="urn:microsoft.com/office/officeart/2018/5/layout/IconCircleLabelList"/>
    <dgm:cxn modelId="{D89B50C7-8973-4067-B2F7-C517BFC1E229}" type="presParOf" srcId="{9EB62A0A-ACA4-442E-8AB8-1D30A8FC11C2}" destId="{747124B2-D356-4106-9C30-7F49CB493A65}" srcOrd="5" destOrd="0" presId="urn:microsoft.com/office/officeart/2018/5/layout/IconCircleLabelList"/>
    <dgm:cxn modelId="{CF82DD87-ABD5-459F-97D0-6291B66FF243}" type="presParOf" srcId="{9EB62A0A-ACA4-442E-8AB8-1D30A8FC11C2}" destId="{588FA75D-887B-4A44-906C-452EE5CBD2D8}" srcOrd="6" destOrd="0" presId="urn:microsoft.com/office/officeart/2018/5/layout/IconCircleLabelList"/>
    <dgm:cxn modelId="{CDDBCAB4-5015-4950-AC67-BE65882BD39A}" type="presParOf" srcId="{588FA75D-887B-4A44-906C-452EE5CBD2D8}" destId="{52906F6C-94C3-417F-B07D-87EE65C08C1A}" srcOrd="0" destOrd="0" presId="urn:microsoft.com/office/officeart/2018/5/layout/IconCircleLabelList"/>
    <dgm:cxn modelId="{9BF88562-2E0E-47C8-A11B-60286AD28C40}" type="presParOf" srcId="{588FA75D-887B-4A44-906C-452EE5CBD2D8}" destId="{BD194774-8AE3-4141-93BD-050189C283C7}" srcOrd="1" destOrd="0" presId="urn:microsoft.com/office/officeart/2018/5/layout/IconCircleLabelList"/>
    <dgm:cxn modelId="{28259189-0BA5-449F-8266-D5649A04CA1C}" type="presParOf" srcId="{588FA75D-887B-4A44-906C-452EE5CBD2D8}" destId="{CD84A2DA-97CC-42A0-956E-A7C4B23CAE4B}" srcOrd="2" destOrd="0" presId="urn:microsoft.com/office/officeart/2018/5/layout/IconCircleLabelList"/>
    <dgm:cxn modelId="{EC56B966-772C-4A3A-91DE-8B521BD9C27C}" type="presParOf" srcId="{588FA75D-887B-4A44-906C-452EE5CBD2D8}" destId="{534CC0D8-200A-4616-9261-F0EB6CABF8F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9B937-DC85-DC49-86F5-FF6E2CB52D9C}">
      <dsp:nvSpPr>
        <dsp:cNvPr id="0" name=""/>
        <dsp:cNvSpPr/>
      </dsp:nvSpPr>
      <dsp:spPr>
        <a:xfrm>
          <a:off x="1200421" y="1165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Databases that are accurate                    and pre-process the data.</a:t>
          </a:r>
        </a:p>
      </dsp:txBody>
      <dsp:txXfrm>
        <a:off x="1200421" y="1165"/>
        <a:ext cx="4801688" cy="1194456"/>
      </dsp:txXfrm>
    </dsp:sp>
    <dsp:sp modelId="{89E6ED3B-E33A-FD43-8FF4-26F436B25E90}">
      <dsp:nvSpPr>
        <dsp:cNvPr id="0" name=""/>
        <dsp:cNvSpPr/>
      </dsp:nvSpPr>
      <dsp:spPr>
        <a:xfrm>
          <a:off x="0" y="1165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</a:t>
          </a:r>
        </a:p>
      </dsp:txBody>
      <dsp:txXfrm>
        <a:off x="0" y="1165"/>
        <a:ext cx="1200422" cy="1194456"/>
      </dsp:txXfrm>
    </dsp:sp>
    <dsp:sp modelId="{5CBC7CE0-4D9E-C340-93AF-5CA255B2DC68}">
      <dsp:nvSpPr>
        <dsp:cNvPr id="0" name=""/>
        <dsp:cNvSpPr/>
      </dsp:nvSpPr>
      <dsp:spPr>
        <a:xfrm>
          <a:off x="1200422" y="1267288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and Identify DM patients by using machine learning algorithms.</a:t>
          </a:r>
        </a:p>
      </dsp:txBody>
      <dsp:txXfrm>
        <a:off x="1200422" y="1267288"/>
        <a:ext cx="4801688" cy="1194456"/>
      </dsp:txXfrm>
    </dsp:sp>
    <dsp:sp modelId="{B0FD9B36-3BB0-3445-B75F-8B1BEB145C26}">
      <dsp:nvSpPr>
        <dsp:cNvPr id="0" name=""/>
        <dsp:cNvSpPr/>
      </dsp:nvSpPr>
      <dsp:spPr>
        <a:xfrm>
          <a:off x="0" y="1267288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Classify</a:t>
          </a:r>
        </a:p>
      </dsp:txBody>
      <dsp:txXfrm>
        <a:off x="0" y="1267288"/>
        <a:ext cx="1200422" cy="1194456"/>
      </dsp:txXfrm>
    </dsp:sp>
    <dsp:sp modelId="{81F5FEC4-C7CA-6344-AD18-3581A9347A7B}">
      <dsp:nvSpPr>
        <dsp:cNvPr id="0" name=""/>
        <dsp:cNvSpPr/>
      </dsp:nvSpPr>
      <dsp:spPr>
        <a:xfrm>
          <a:off x="1200422" y="2533412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 model using supervised machine learning algorithms that predict DM.</a:t>
          </a:r>
        </a:p>
      </dsp:txBody>
      <dsp:txXfrm>
        <a:off x="1200422" y="2533412"/>
        <a:ext cx="4801688" cy="1194456"/>
      </dsp:txXfrm>
    </dsp:sp>
    <dsp:sp modelId="{141F5514-65C7-CC4D-8B9E-7C483F58440F}">
      <dsp:nvSpPr>
        <dsp:cNvPr id="0" name=""/>
        <dsp:cNvSpPr/>
      </dsp:nvSpPr>
      <dsp:spPr>
        <a:xfrm>
          <a:off x="0" y="2534577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Build</a:t>
          </a:r>
        </a:p>
      </dsp:txBody>
      <dsp:txXfrm>
        <a:off x="0" y="2534577"/>
        <a:ext cx="1200422" cy="1194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DB663-7457-4010-84EB-7EAE762C617B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BE6E8-B062-4F6D-A82F-3D8E1C8B421E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2B28B-2AE6-4604-A7C9-DD4876C68327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1. Logistic Regression</a:t>
          </a:r>
        </a:p>
      </dsp:txBody>
      <dsp:txXfrm>
        <a:off x="100682" y="2684598"/>
        <a:ext cx="2370489" cy="720000"/>
      </dsp:txXfrm>
    </dsp:sp>
    <dsp:sp modelId="{9BC67A92-2A18-4BE8-8480-AA77C295D8C6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244A3-4362-41D7-B7E8-74209DBE981A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C1F90-FF09-476C-A816-CD7DE709BE91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2. Random Forest Classifier</a:t>
          </a:r>
        </a:p>
      </dsp:txBody>
      <dsp:txXfrm>
        <a:off x="2886007" y="2684598"/>
        <a:ext cx="2370489" cy="720000"/>
      </dsp:txXfrm>
    </dsp:sp>
    <dsp:sp modelId="{D0709730-02C0-4C03-AC7F-5476B870BB13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425F6-32C0-470A-B786-B7F1150A3930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32447-C4B0-42C2-B3E9-665804180D22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3. K-Nearest Neighbor</a:t>
          </a:r>
        </a:p>
      </dsp:txBody>
      <dsp:txXfrm>
        <a:off x="5671332" y="2684598"/>
        <a:ext cx="2370489" cy="720000"/>
      </dsp:txXfrm>
    </dsp:sp>
    <dsp:sp modelId="{52906F6C-94C3-417F-B07D-87EE65C08C1A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94774-8AE3-4141-93BD-050189C283C7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CC0D8-200A-4616-9261-F0EB6CABF8F0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4. Support Vector Machine</a:t>
          </a:r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EFB1F1-2141-8F4D-7483-CAAD09E439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E2F47-0447-5330-ECD4-C69E62153A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F447E-CB3F-A845-BA19-A37F43A775DD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6EB0E-9CC1-A8F2-E4F3-0CB8BDB1D8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B80CB-E3B1-E4B2-3004-39091EF22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5A4C0-733D-0F40-BD61-800EFAEC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531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06CBB-8514-754B-8449-C04F4552819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B0805-FF0E-F14C-B035-32EB25372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12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B0805-FF0E-F14C-B035-32EB253726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7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diabetes: type 1 (not enough insulin) and type 2 (ineffective insulin). People with type 1 need insulin injections or pumps, while those with type 2 may need to eat healthy, exercise, and sometimes take medicine.</a:t>
            </a:r>
          </a:p>
          <a:p>
            <a:endParaRPr lang="en-US" dirty="0"/>
          </a:p>
          <a:p>
            <a:r>
              <a:rPr lang="en-US" dirty="0"/>
              <a:t>People with diabetes need to be careful about their blood sugar levels by checking them regularly with a glucose meter. They should eat healthy, exercise, and take prescribed medicines to keep their blood sugar in the right range.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B0805-FF0E-F14C-B035-32EB253726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5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B0805-FF0E-F14C-B035-32EB253726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2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1387-27C7-5584-A800-B1A33EA6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146BB-813B-69C1-18AC-B8B606F92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B411-7EEF-6018-696D-0A24C64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A236-9EB5-7347-92C9-334DBB9E8B27}" type="datetime1">
              <a:rPr lang="en-CA" smtClean="0"/>
              <a:t>2023-06-13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4D6E-A556-86B4-C734-164095D2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D3D56-0972-D82C-3123-B9092722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9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29F2-1D65-4301-9306-DE9F16BF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3E35-022A-8ED5-DBCE-A36351F1C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2294E-34AA-AE28-687F-DEAA84D9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8FDC-88B9-6649-977E-E18B41100BA5}" type="datetime1">
              <a:rPr lang="en-CA" smtClean="0"/>
              <a:t>2023-06-13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66CA5-3923-DED0-C0EE-9A67B746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A0C46-E684-DFF8-82BA-47FDECD7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6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9977E-0C4D-BB06-32CC-E7CFD4EAF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AF815-306E-06BF-4BF8-C4FEEEDE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B6D78-D5DB-81B3-CC55-5F5D7B7B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311FD-D702-A946-8A32-BF6D2977663D}" type="datetime1">
              <a:rPr lang="en-CA" smtClean="0"/>
              <a:t>2023-06-13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B5E11-896A-702F-043D-9C438B56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82627-3BCC-56B4-E275-80776757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8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fld id="{AEA09883-FD43-144A-BCC2-80DA7223875F}" type="datetime1">
              <a:rPr lang="en-CA" smtClean="0"/>
              <a:t>2023-06-13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85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7283-385F-8F5C-5F39-7D7060AF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1B0B-38C5-8648-9282-5CDF533D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B9AA-4CBA-31FD-B5BC-387377B2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C131-03C0-7E46-A390-E5FE39CE848D}" type="datetime1">
              <a:rPr lang="en-CA" smtClean="0"/>
              <a:t>2023-06-13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4726B-5DD9-4E31-8AC9-524BFE94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0C66D-E819-5462-47BF-E958C77C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8E2B-0891-6829-3B76-875FBAC0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1B03-AC5E-3A18-56C5-DB7B4C7D1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1EAC-9049-D2E2-6380-0F14EE29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FE5F-F502-F44C-BB3F-29F1FF6445B0}" type="datetime1">
              <a:rPr lang="en-CA" smtClean="0"/>
              <a:t>2023-06-13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44B17-11B5-42C5-695A-30C56543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27BC-E6BD-B5EC-F7FA-D80E1178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9D34-5F83-6B1D-D5DC-8027BF05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7B7E-E64A-A9EE-97EF-EB10F14A3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3D02B-A901-F5F6-2303-CE855A45D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E4172-FABC-9BA5-3CF1-0E1C3111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0044-6B41-FB49-9581-B526009C053A}" type="datetime1">
              <a:rPr lang="en-CA" smtClean="0"/>
              <a:t>2023-06-13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097FF-6BCB-9D16-84FE-EF0E0DBF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BCB9C-0FE7-5185-30DF-F1E1BDE6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34EA-FFBA-1FFA-C6B5-8A09BF54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76973-5111-E097-3EA2-210F0145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E6869-4079-2099-C29F-091A038D7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6461C-DC85-9D5C-FC56-95F0EEF51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BDF04-3793-14A3-72B4-E0FFCAD3E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F449C-2245-25CE-BABD-2CC6A8E0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5DB5-DC22-FA4F-B9C0-8A48C94D2571}" type="datetime1">
              <a:rPr lang="en-CA" smtClean="0"/>
              <a:t>2023-06-13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69C06-F8BE-9342-79A3-63CD0FFD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4E1A8-9158-1CA3-698F-5228DF93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1DDB-7376-EC5A-A63E-7A46692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6429E-DD48-3457-417D-BE28C00F7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5C4A-A6EB-D94F-8D93-B0AAD9BB7F8D}" type="datetime1">
              <a:rPr lang="en-CA" smtClean="0"/>
              <a:t>2023-06-13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ACFC1-EA1A-0125-EF62-C96B0E75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2F93A-81D6-9C00-E40D-AEDDDEE3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4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43A6A-FFED-55B4-851A-978DFE38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7B8D-3702-9441-ABF8-1BC610F634D4}" type="datetime1">
              <a:rPr lang="en-CA" smtClean="0"/>
              <a:t>2023-06-13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F0FBC-0D43-5F48-D13C-4C8B12EB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4857-04C9-B190-6EF1-0920C9F6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7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313B-EB90-E683-36E7-7C33F8A7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BA0C-888C-12EE-5E61-0849BC19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33325-DFB7-9C18-9F32-07674C93A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536CE-DF7B-8BB2-971F-8A8D60A7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EC3C4-1AB7-3349-851C-BFE1E61B87DB}" type="datetime1">
              <a:rPr lang="en-CA" smtClean="0"/>
              <a:t>2023-06-13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E15B8-7B1E-E27A-68A0-3757B051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21DA1-89E3-25DE-1472-082EDB62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0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18DF-7D76-96CF-BB06-A0960B5F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3A2F7-BAEC-4996-1234-BE97C3BAC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1A7C0-6810-32E3-5A04-345A6C249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0FDFB-784B-D58A-63B8-E74979B0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9BFE-F911-C443-A915-314855604699}" type="datetime1">
              <a:rPr lang="en-CA" smtClean="0"/>
              <a:t>2023-06-13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3FD70-7CC8-A26E-68E1-A17A63FB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42E2D-0484-8815-4CD7-59B4F585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5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F6F6D-568F-71D7-FDA8-D1B7D794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67311-2335-B586-8191-EA0487835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4CF2-AEE0-CF3A-28BC-020BC23A2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C8AC8-9675-534D-99B8-98EB1186673C}" type="datetime1">
              <a:rPr lang="en-CA" smtClean="0"/>
              <a:t>2023-06-13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9D28-3E68-5DE2-909C-2EE6F9E70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6130C-BF66-F6DF-525B-B785E9CDC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healthcare, medical, medical equipment, medicine&#10;&#10;Description automatically generated">
            <a:extLst>
              <a:ext uri="{FF2B5EF4-FFF2-40B4-BE49-F238E27FC236}">
                <a16:creationId xmlns:a16="http://schemas.microsoft.com/office/drawing/2014/main" id="{E556BB06-87E5-358D-F7A4-74DE5B867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9" r="11449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02AA3-4917-9BDD-159B-E2DEC4A03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617" y="538686"/>
            <a:ext cx="4832729" cy="387389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Predicting Diabetes with Machine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498E1-4446-FCE4-4FAA-9C3EE938D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915" y="5676901"/>
            <a:ext cx="3306089" cy="66580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(Group 9)</a:t>
            </a:r>
          </a:p>
          <a:p>
            <a:pPr algn="l"/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7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C315-147B-49F4-8A7A-665F6DFA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53" y="26963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1. Gathering the 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34BE5-72B8-5813-A104-92AF404B5890}"/>
              </a:ext>
            </a:extLst>
          </p:cNvPr>
          <p:cNvSpPr/>
          <p:nvPr/>
        </p:nvSpPr>
        <p:spPr>
          <a:xfrm>
            <a:off x="1406769" y="4267200"/>
            <a:ext cx="2215662" cy="2321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E08D0F4-9E8C-3679-5E7E-7DE051F4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981450"/>
            <a:ext cx="7772400" cy="22597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25769C-BEB8-4F0F-E7F9-6BFFC3C691D1}"/>
              </a:ext>
            </a:extLst>
          </p:cNvPr>
          <p:cNvSpPr/>
          <p:nvPr/>
        </p:nvSpPr>
        <p:spPr>
          <a:xfrm>
            <a:off x="1406769" y="4395355"/>
            <a:ext cx="2520995" cy="219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8281C5EB-B3E2-1872-FC7A-18F9D80F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4" y="1167302"/>
            <a:ext cx="6362700" cy="876300"/>
          </a:xfrm>
          <a:prstGeom prst="rect">
            <a:avLst/>
          </a:prstGeom>
        </p:spPr>
      </p:pic>
      <p:pic>
        <p:nvPicPr>
          <p:cNvPr id="5" name="Content Placeholder 4" descr="A picture containing text, font, screenshot, algebra&#10;&#10;Description automatically generated">
            <a:extLst>
              <a:ext uri="{FF2B5EF4-FFF2-40B4-BE49-F238E27FC236}">
                <a16:creationId xmlns:a16="http://schemas.microsoft.com/office/drawing/2014/main" id="{992AEFC9-530C-9799-6129-AD1B1DFC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425"/>
          <a:stretch/>
        </p:blipFill>
        <p:spPr>
          <a:xfrm>
            <a:off x="1406769" y="1605452"/>
            <a:ext cx="9561016" cy="21189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6F6E6-6028-53E5-BF07-59C78356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6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People playing instruments">
            <a:extLst>
              <a:ext uri="{FF2B5EF4-FFF2-40B4-BE49-F238E27FC236}">
                <a16:creationId xmlns:a16="http://schemas.microsoft.com/office/drawing/2014/main" id="{B89C54E1-88AB-6AC5-413D-9BF2374EE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9" name="Rectangle 2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EE80D-3C96-0056-02B0-AB5FA4A9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About the dataset</a:t>
            </a:r>
          </a:p>
        </p:txBody>
      </p:sp>
      <p:sp>
        <p:nvSpPr>
          <p:cNvPr id="30" name="Rectangle: Rounded Corners 2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E22E8-FD6E-814D-2A8D-232C675DF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575039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0" i="0" dirty="0">
                <a:effectLst/>
              </a:rPr>
              <a:t>The Pima are American Indians that live along the Gila River and Salt River in Southern Arizona.</a:t>
            </a:r>
            <a:endParaRPr lang="en-US" sz="17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17C8A-B2D1-3A2C-A8BC-0ED19C02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4612C-6225-6BC5-6A8A-E5ECF24295D3}"/>
              </a:ext>
            </a:extLst>
          </p:cNvPr>
          <p:cNvSpPr txBox="1"/>
          <p:nvPr/>
        </p:nvSpPr>
        <p:spPr>
          <a:xfrm>
            <a:off x="96247" y="6379464"/>
            <a:ext cx="1173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effectLst/>
                <a:latin typeface="Cambria" panose="02040503050406030204" pitchFamily="18" charset="0"/>
              </a:rPr>
              <a:t>We used the Pima Indian dataset, made available by the National Institute of Diabetes at the Johns Hopkins University.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08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number, rectangle&#10;&#10;Description automatically generated">
            <a:extLst>
              <a:ext uri="{FF2B5EF4-FFF2-40B4-BE49-F238E27FC236}">
                <a16:creationId xmlns:a16="http://schemas.microsoft.com/office/drawing/2014/main" id="{D54CA303-342D-3763-7367-9EB4D953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8" y="771988"/>
            <a:ext cx="11063166" cy="60217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62207E-3DE3-09FC-D17B-22D5E137E550}"/>
              </a:ext>
            </a:extLst>
          </p:cNvPr>
          <p:cNvSpPr/>
          <p:nvPr/>
        </p:nvSpPr>
        <p:spPr>
          <a:xfrm>
            <a:off x="0" y="1541429"/>
            <a:ext cx="11441736" cy="47069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46EBA-7886-12A9-5451-DD5C663EE72A}"/>
              </a:ext>
            </a:extLst>
          </p:cNvPr>
          <p:cNvSpPr txBox="1"/>
          <p:nvPr/>
        </p:nvSpPr>
        <p:spPr>
          <a:xfrm>
            <a:off x="281341" y="2547"/>
            <a:ext cx="6529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Data imported using Spark </a:t>
            </a:r>
          </a:p>
        </p:txBody>
      </p:sp>
      <p:pic>
        <p:nvPicPr>
          <p:cNvPr id="7" name="Picture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60A9CE03-E617-8DAD-DC79-3DB9E471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8" y="2119745"/>
            <a:ext cx="10449438" cy="353966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D712A7-3AE5-FAB0-9CA5-091E7F25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1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number, rectangle&#10;&#10;Description automatically generated">
            <a:extLst>
              <a:ext uri="{FF2B5EF4-FFF2-40B4-BE49-F238E27FC236}">
                <a16:creationId xmlns:a16="http://schemas.microsoft.com/office/drawing/2014/main" id="{D54CA303-342D-3763-7367-9EB4D953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8" y="771988"/>
            <a:ext cx="11063166" cy="60217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62207E-3DE3-09FC-D17B-22D5E137E550}"/>
              </a:ext>
            </a:extLst>
          </p:cNvPr>
          <p:cNvSpPr/>
          <p:nvPr/>
        </p:nvSpPr>
        <p:spPr>
          <a:xfrm>
            <a:off x="363798" y="1541429"/>
            <a:ext cx="11464404" cy="531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46EBA-7886-12A9-5451-DD5C663EE72A}"/>
              </a:ext>
            </a:extLst>
          </p:cNvPr>
          <p:cNvSpPr txBox="1"/>
          <p:nvPr/>
        </p:nvSpPr>
        <p:spPr>
          <a:xfrm>
            <a:off x="281341" y="2547"/>
            <a:ext cx="5600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Features in the Dataset</a:t>
            </a:r>
          </a:p>
        </p:txBody>
      </p:sp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721FC5B-829F-236C-42A6-1AB13F34A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2"/>
          <a:stretch/>
        </p:blipFill>
        <p:spPr>
          <a:xfrm>
            <a:off x="2931422" y="1846228"/>
            <a:ext cx="5606014" cy="47069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F3AD04-1BA8-3BD0-FEE7-FE8B266A5F2B}"/>
              </a:ext>
            </a:extLst>
          </p:cNvPr>
          <p:cNvSpPr/>
          <p:nvPr/>
        </p:nvSpPr>
        <p:spPr>
          <a:xfrm>
            <a:off x="3081530" y="2117142"/>
            <a:ext cx="2630501" cy="492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C58E4-77B6-C9C8-4795-44125E2A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7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46EBA-7886-12A9-5451-DD5C663EE72A}"/>
              </a:ext>
            </a:extLst>
          </p:cNvPr>
          <p:cNvSpPr txBox="1"/>
          <p:nvPr/>
        </p:nvSpPr>
        <p:spPr>
          <a:xfrm>
            <a:off x="281341" y="2547"/>
            <a:ext cx="8581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Diabetes Data imported using Spark</a:t>
            </a:r>
          </a:p>
        </p:txBody>
      </p:sp>
      <p:pic>
        <p:nvPicPr>
          <p:cNvPr id="6" name="Picture 5" descr="A picture containing text, screenshot, number, rectangle&#10;&#10;Description automatically generated">
            <a:extLst>
              <a:ext uri="{FF2B5EF4-FFF2-40B4-BE49-F238E27FC236}">
                <a16:creationId xmlns:a16="http://schemas.microsoft.com/office/drawing/2014/main" id="{D54CA303-342D-3763-7367-9EB4D953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8" y="771988"/>
            <a:ext cx="11063166" cy="60217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C97-411C-A976-23A9-E3658DFC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2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7E865F-9FDF-6A5A-FBDF-CBC51A13CCB9}"/>
              </a:ext>
            </a:extLst>
          </p:cNvPr>
          <p:cNvSpPr txBox="1"/>
          <p:nvPr/>
        </p:nvSpPr>
        <p:spPr>
          <a:xfrm>
            <a:off x="309383" y="104424"/>
            <a:ext cx="3165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Pre-Processing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B3BAC-66EE-8D74-50C4-5FAA09192BF4}"/>
              </a:ext>
            </a:extLst>
          </p:cNvPr>
          <p:cNvSpPr txBox="1"/>
          <p:nvPr/>
        </p:nvSpPr>
        <p:spPr>
          <a:xfrm>
            <a:off x="2568450" y="3200162"/>
            <a:ext cx="67203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2.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FEC96-6927-47C3-10FF-17E4FEB2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D7456-E741-981C-D579-0242B15F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3" y="829045"/>
            <a:ext cx="8814952" cy="198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BD56D-CE32-0BBB-6FE6-02C1A6B9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18" y="4900481"/>
            <a:ext cx="9749175" cy="1537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72B76-9A85-0B0E-EBF3-74379F333A32}"/>
              </a:ext>
            </a:extLst>
          </p:cNvPr>
          <p:cNvSpPr txBox="1"/>
          <p:nvPr/>
        </p:nvSpPr>
        <p:spPr>
          <a:xfrm>
            <a:off x="884903" y="4296697"/>
            <a:ext cx="1020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both Diabetic and non-Diabetic Instances, Average of each of the features are calculated.</a:t>
            </a:r>
          </a:p>
        </p:txBody>
      </p:sp>
    </p:spTree>
    <p:extLst>
      <p:ext uri="{BB962C8B-B14F-4D97-AF65-F5344CB8AC3E}">
        <p14:creationId xmlns:p14="http://schemas.microsoft.com/office/powerpoint/2010/main" val="12610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7E865F-9FDF-6A5A-FBDF-CBC51A13CCB9}"/>
              </a:ext>
            </a:extLst>
          </p:cNvPr>
          <p:cNvSpPr txBox="1"/>
          <p:nvPr/>
        </p:nvSpPr>
        <p:spPr>
          <a:xfrm>
            <a:off x="309383" y="104424"/>
            <a:ext cx="2159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4D2C4-6F40-93F9-5828-33FAFE95B828}"/>
              </a:ext>
            </a:extLst>
          </p:cNvPr>
          <p:cNvSpPr txBox="1"/>
          <p:nvPr/>
        </p:nvSpPr>
        <p:spPr>
          <a:xfrm>
            <a:off x="208605" y="1745157"/>
            <a:ext cx="45039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Correlation Matrix</a:t>
            </a:r>
          </a:p>
          <a:p>
            <a:r>
              <a:rPr lang="en-US" sz="4400" b="1" dirty="0">
                <a:solidFill>
                  <a:srgbClr val="FF0000"/>
                </a:solidFill>
              </a:rPr>
              <a:t>(Heat Map)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83D2F7-E94B-6B70-4579-1C802934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378" y="167362"/>
            <a:ext cx="6901698" cy="65232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85DE8-8612-8A99-FA25-001F01CE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47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26186-7D12-0EB1-0101-C12DB0B5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8E746-06E0-45AD-9A8C-BA563D39449E}"/>
              </a:ext>
            </a:extLst>
          </p:cNvPr>
          <p:cNvSpPr txBox="1"/>
          <p:nvPr/>
        </p:nvSpPr>
        <p:spPr>
          <a:xfrm>
            <a:off x="983226" y="1189703"/>
            <a:ext cx="991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Plot of Each Features against the Outcomes (Diabetic or Non-Diabetic)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D1E44-5A19-82F4-8C9B-61925A35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59" y="2599534"/>
            <a:ext cx="3460332" cy="2468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677F12-BDAF-9CC4-3B06-5E5EE415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74" y="2599534"/>
            <a:ext cx="3361848" cy="2434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E75A8-873F-B648-9B50-FA8A709391A5}"/>
              </a:ext>
            </a:extLst>
          </p:cNvPr>
          <p:cNvSpPr txBox="1"/>
          <p:nvPr/>
        </p:nvSpPr>
        <p:spPr>
          <a:xfrm>
            <a:off x="1081548" y="1750142"/>
            <a:ext cx="31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Pregnancies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280646-2975-1D03-F9C6-5D446FBDAFFB}"/>
              </a:ext>
            </a:extLst>
          </p:cNvPr>
          <p:cNvSpPr txBox="1"/>
          <p:nvPr/>
        </p:nvSpPr>
        <p:spPr>
          <a:xfrm>
            <a:off x="4513006" y="1750142"/>
            <a:ext cx="284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Glucose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685275-7BC6-77E9-88B4-A9D50DAD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452" y="2597172"/>
            <a:ext cx="3153243" cy="23460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7339BA-F641-83CF-3006-124E41C1DDF8}"/>
              </a:ext>
            </a:extLst>
          </p:cNvPr>
          <p:cNvSpPr txBox="1"/>
          <p:nvPr/>
        </p:nvSpPr>
        <p:spPr>
          <a:xfrm>
            <a:off x="8062452" y="1750142"/>
            <a:ext cx="284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Blood Pressure</a:t>
            </a:r>
          </a:p>
        </p:txBody>
      </p:sp>
    </p:spTree>
    <p:extLst>
      <p:ext uri="{BB962C8B-B14F-4D97-AF65-F5344CB8AC3E}">
        <p14:creationId xmlns:p14="http://schemas.microsoft.com/office/powerpoint/2010/main" val="245245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26186-7D12-0EB1-0101-C12DB0B5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8E746-06E0-45AD-9A8C-BA563D39449E}"/>
              </a:ext>
            </a:extLst>
          </p:cNvPr>
          <p:cNvSpPr txBox="1"/>
          <p:nvPr/>
        </p:nvSpPr>
        <p:spPr>
          <a:xfrm>
            <a:off x="983226" y="1189703"/>
            <a:ext cx="991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Plot of Each Features against the Outcomes (Diabetic or Non-Diabetic)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E75A8-873F-B648-9B50-FA8A709391A5}"/>
              </a:ext>
            </a:extLst>
          </p:cNvPr>
          <p:cNvSpPr txBox="1"/>
          <p:nvPr/>
        </p:nvSpPr>
        <p:spPr>
          <a:xfrm>
            <a:off x="1081548" y="1750142"/>
            <a:ext cx="31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Skin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280646-2975-1D03-F9C6-5D446FBDAFFB}"/>
              </a:ext>
            </a:extLst>
          </p:cNvPr>
          <p:cNvSpPr txBox="1"/>
          <p:nvPr/>
        </p:nvSpPr>
        <p:spPr>
          <a:xfrm>
            <a:off x="4675238" y="1733221"/>
            <a:ext cx="284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Insulin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13ECE-9A38-2F91-62C0-E2CD6BF7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46" y="2599534"/>
            <a:ext cx="3557714" cy="27918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433DD3-BD6A-9ED0-1054-FEADB708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790" y="2583388"/>
            <a:ext cx="3680177" cy="2791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A81284-8EF7-4E10-5229-09AEC870A159}"/>
              </a:ext>
            </a:extLst>
          </p:cNvPr>
          <p:cNvSpPr txBox="1"/>
          <p:nvPr/>
        </p:nvSpPr>
        <p:spPr>
          <a:xfrm>
            <a:off x="8141110" y="1750142"/>
            <a:ext cx="284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BMI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7533A6-BFF5-455E-EA74-B37B9CAD5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833" y="2539513"/>
            <a:ext cx="3688343" cy="28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1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26186-7D12-0EB1-0101-C12DB0B5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8E746-06E0-45AD-9A8C-BA563D39449E}"/>
              </a:ext>
            </a:extLst>
          </p:cNvPr>
          <p:cNvSpPr txBox="1"/>
          <p:nvPr/>
        </p:nvSpPr>
        <p:spPr>
          <a:xfrm>
            <a:off x="983226" y="1189703"/>
            <a:ext cx="991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Plot of Each Features against the Outcomes (Diabetic or Non-Diabetic)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E75A8-873F-B648-9B50-FA8A709391A5}"/>
              </a:ext>
            </a:extLst>
          </p:cNvPr>
          <p:cNvSpPr txBox="1"/>
          <p:nvPr/>
        </p:nvSpPr>
        <p:spPr>
          <a:xfrm>
            <a:off x="983226" y="1783456"/>
            <a:ext cx="315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81284-8EF7-4E10-5229-09AEC870A159}"/>
              </a:ext>
            </a:extLst>
          </p:cNvPr>
          <p:cNvSpPr txBox="1"/>
          <p:nvPr/>
        </p:nvSpPr>
        <p:spPr>
          <a:xfrm>
            <a:off x="7189838" y="1685979"/>
            <a:ext cx="284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Diabetes Pedigree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43817-5088-2E47-2441-DC794DE1D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2" y="2152788"/>
            <a:ext cx="4404742" cy="3314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66A08-6335-2994-5DE5-65D0285B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90" y="2091257"/>
            <a:ext cx="4359018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5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fectionery, food, candy, sweetness&#10;&#10;Description automatically generated">
            <a:extLst>
              <a:ext uri="{FF2B5EF4-FFF2-40B4-BE49-F238E27FC236}">
                <a16:creationId xmlns:a16="http://schemas.microsoft.com/office/drawing/2014/main" id="{C7025EDF-EDB5-F494-6B36-E6019FB8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13"/>
          <a:stretch/>
        </p:blipFill>
        <p:spPr>
          <a:xfrm>
            <a:off x="5360939" y="450614"/>
            <a:ext cx="6831061" cy="2106999"/>
          </a:xfrm>
          <a:prstGeom prst="rect">
            <a:avLst/>
          </a:prstGeom>
        </p:spPr>
      </p:pic>
      <p:pic>
        <p:nvPicPr>
          <p:cNvPr id="10" name="Picture 9" descr="A picture containing confectionery, food, candy, sweetness&#10;&#10;Description automatically generated">
            <a:extLst>
              <a:ext uri="{FF2B5EF4-FFF2-40B4-BE49-F238E27FC236}">
                <a16:creationId xmlns:a16="http://schemas.microsoft.com/office/drawing/2014/main" id="{166ECF22-A5B2-78C9-2B06-DD8E71DB7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13"/>
          <a:stretch/>
        </p:blipFill>
        <p:spPr>
          <a:xfrm>
            <a:off x="5365893" y="2426349"/>
            <a:ext cx="6831061" cy="2106999"/>
          </a:xfrm>
          <a:prstGeom prst="rect">
            <a:avLst/>
          </a:prstGeom>
        </p:spPr>
      </p:pic>
      <p:pic>
        <p:nvPicPr>
          <p:cNvPr id="6" name="Picture 5" descr="A picture containing confectionery, food, candy, sweetness&#10;&#10;Description automatically generated">
            <a:extLst>
              <a:ext uri="{FF2B5EF4-FFF2-40B4-BE49-F238E27FC236}">
                <a16:creationId xmlns:a16="http://schemas.microsoft.com/office/drawing/2014/main" id="{8E41AB9C-6C07-0A11-DE8B-D113AA8B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84" y="4241800"/>
            <a:ext cx="4926916" cy="26162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99C3BFF-D919-8C47-F96D-1CDCD9D9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107" y="1622204"/>
            <a:ext cx="41148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WHO WE ARE 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110B2B-CBB3-F3E8-67F3-C6E4AD4321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29" y="3278798"/>
            <a:ext cx="3902942" cy="307755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itannic Bold" panose="020B0903060703020204" pitchFamily="34" charset="77"/>
              </a:rPr>
              <a:t>ZAID </a:t>
            </a:r>
            <a:r>
              <a:rPr lang="en-US" sz="3200" dirty="0">
                <a:latin typeface="Britannic Bold" panose="020B0903060703020204" pitchFamily="34" charset="77"/>
              </a:rPr>
              <a:t>AL DULAIMI </a:t>
            </a:r>
            <a:r>
              <a:rPr lang="en-US" sz="2400" dirty="0">
                <a:latin typeface="Britannic Bold" panose="020B0903060703020204" pitchFamily="34" charset="77"/>
              </a:rPr>
              <a:t>- TORONTO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LINTU </a:t>
            </a:r>
            <a:r>
              <a:rPr lang="en-US" sz="3200" dirty="0">
                <a:latin typeface="Britannic Bold" panose="020B0903060703020204" pitchFamily="34" charset="77"/>
              </a:rPr>
              <a:t>BABY</a:t>
            </a:r>
            <a:r>
              <a:rPr lang="en-US" sz="2400" dirty="0">
                <a:latin typeface="Britannic Bold" panose="020B0903060703020204" pitchFamily="34" charset="77"/>
              </a:rPr>
              <a:t> – WOODSTOCK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ANABEL </a:t>
            </a:r>
            <a:r>
              <a:rPr lang="en-US" sz="3200" dirty="0">
                <a:latin typeface="Britannic Bold" panose="020B0903060703020204" pitchFamily="34" charset="77"/>
              </a:rPr>
              <a:t>SCARANELO</a:t>
            </a:r>
            <a:r>
              <a:rPr lang="en-US" sz="2400" dirty="0">
                <a:latin typeface="Britannic Bold" panose="020B0903060703020204" pitchFamily="34" charset="77"/>
              </a:rPr>
              <a:t> – TORONTO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4E9B7-371B-B33F-ED44-A8ECB5451491}"/>
              </a:ext>
            </a:extLst>
          </p:cNvPr>
          <p:cNvSpPr txBox="1"/>
          <p:nvPr/>
        </p:nvSpPr>
        <p:spPr>
          <a:xfrm>
            <a:off x="833246" y="415306"/>
            <a:ext cx="3928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Britannic Bold" panose="020B0903060703020204" pitchFamily="34" charset="77"/>
              </a:rPr>
              <a:t>The Sweet </a:t>
            </a:r>
          </a:p>
          <a:p>
            <a:r>
              <a:rPr lang="en-US" sz="4000" b="1" dirty="0">
                <a:solidFill>
                  <a:srgbClr val="FF0000"/>
                </a:solidFill>
                <a:latin typeface="Britannic Bold" panose="020B0903060703020204" pitchFamily="34" charset="77"/>
              </a:rPr>
              <a:t>DATA Detectives</a:t>
            </a:r>
          </a:p>
        </p:txBody>
      </p:sp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07F898D-FD04-4FB2-6530-A4C126263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16"/>
          <a:stretch/>
        </p:blipFill>
        <p:spPr>
          <a:xfrm>
            <a:off x="5899594" y="815173"/>
            <a:ext cx="2142621" cy="2503678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CC81AA-5D9D-4A4D-6C27-48339D975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86"/>
          <a:stretch/>
        </p:blipFill>
        <p:spPr>
          <a:xfrm>
            <a:off x="4741141" y="4431650"/>
            <a:ext cx="2520195" cy="234740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5E252A1-6F00-DAD7-EE99-C5AEAC85C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207"/>
          <a:stretch/>
        </p:blipFill>
        <p:spPr>
          <a:xfrm>
            <a:off x="9633558" y="1928008"/>
            <a:ext cx="2311400" cy="2616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E44F93-D24D-3985-3D7C-9B924003323E}"/>
              </a:ext>
            </a:extLst>
          </p:cNvPr>
          <p:cNvSpPr/>
          <p:nvPr/>
        </p:nvSpPr>
        <p:spPr>
          <a:xfrm>
            <a:off x="4453771" y="4856379"/>
            <a:ext cx="122423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8DD5037-F42C-17E5-B2D2-86FC1D27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02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2CFC3-E67A-492D-5A03-FBDA3C67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3. Researching the most appropriate models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64ED459-F692-C1D2-59D5-390EECCE4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9585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AC5D9-0FE9-D1E5-86DF-E592A28C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0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EFF63-91E5-28AF-F2E9-A7A37797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D7081-B8DD-D67B-B19F-46727E977206}"/>
              </a:ext>
            </a:extLst>
          </p:cNvPr>
          <p:cNvSpPr/>
          <p:nvPr/>
        </p:nvSpPr>
        <p:spPr>
          <a:xfrm>
            <a:off x="7962899" y="4533921"/>
            <a:ext cx="3183082" cy="142567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Evaluate</a:t>
            </a:r>
          </a:p>
          <a:p>
            <a:pPr algn="ctr"/>
            <a:r>
              <a:rPr lang="en-CA" sz="2800" dirty="0"/>
              <a:t> Accuracy, Classification Report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F971F9-F3AC-6C10-CA2B-0F6D0BF9656A}"/>
              </a:ext>
            </a:extLst>
          </p:cNvPr>
          <p:cNvSpPr txBox="1"/>
          <p:nvPr/>
        </p:nvSpPr>
        <p:spPr>
          <a:xfrm>
            <a:off x="341672" y="275301"/>
            <a:ext cx="63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/>
              <a:t>Building the ML Models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CFA35C6-866C-282F-71CB-AA8112D871D8}"/>
              </a:ext>
            </a:extLst>
          </p:cNvPr>
          <p:cNvSpPr/>
          <p:nvPr/>
        </p:nvSpPr>
        <p:spPr>
          <a:xfrm>
            <a:off x="506683" y="1766018"/>
            <a:ext cx="3497299" cy="137408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Split Data to Training and Testing Data sets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3E8F4540-47BF-0CDB-834D-7D5DE54745BD}"/>
              </a:ext>
            </a:extLst>
          </p:cNvPr>
          <p:cNvSpPr/>
          <p:nvPr/>
        </p:nvSpPr>
        <p:spPr>
          <a:xfrm rot="5400000">
            <a:off x="4023828" y="1794122"/>
            <a:ext cx="2655482" cy="247253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r>
              <a:rPr lang="en-CA" sz="2400" dirty="0"/>
              <a:t>Build Model on the Training Data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13AFE13E-3CB8-6FB8-025C-B0031052ACB3}"/>
              </a:ext>
            </a:extLst>
          </p:cNvPr>
          <p:cNvSpPr/>
          <p:nvPr/>
        </p:nvSpPr>
        <p:spPr>
          <a:xfrm>
            <a:off x="4115301" y="4533921"/>
            <a:ext cx="3497299" cy="137408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Make predictions using Test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AEE634-4CA0-573B-1FE4-BAD95E64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56" y="629244"/>
            <a:ext cx="4256767" cy="34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1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7AF6A-9856-170C-2C9D-674457E8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and testing the models</a:t>
            </a:r>
          </a:p>
        </p:txBody>
      </p:sp>
      <p:pic>
        <p:nvPicPr>
          <p:cNvPr id="7" name="Picture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ECEC2EC-C18C-E0C2-84BD-53F40958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64" y="640080"/>
            <a:ext cx="7198474" cy="55788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45D72-D86C-E02E-BD24-FAD349AC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6C4DA9CF-953E-0947-872E-8365D8673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r="24957" b="-1"/>
          <a:stretch/>
        </p:blipFill>
        <p:spPr>
          <a:xfrm>
            <a:off x="730037" y="643467"/>
            <a:ext cx="4952070" cy="557106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9109F4A-CC0A-FD9D-6F72-72F92BEE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145" y="3909060"/>
            <a:ext cx="4932834" cy="222684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B2A6734-9F62-CE52-BAB8-2244E661F167}"/>
              </a:ext>
            </a:extLst>
          </p:cNvPr>
          <p:cNvSpPr/>
          <p:nvPr/>
        </p:nvSpPr>
        <p:spPr>
          <a:xfrm>
            <a:off x="9835662" y="5462954"/>
            <a:ext cx="691661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11FD2-565F-41FE-92F4-7A825B0D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D0C6B-C297-ACBF-6D00-8B96E6C1CE5F}"/>
              </a:ext>
            </a:extLst>
          </p:cNvPr>
          <p:cNvSpPr txBox="1"/>
          <p:nvPr/>
        </p:nvSpPr>
        <p:spPr>
          <a:xfrm>
            <a:off x="6499123" y="904568"/>
            <a:ext cx="493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Logistic Regression Model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EE95BED-F8DC-862B-6CA3-69DD5FC096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76303" y="1386348"/>
            <a:ext cx="2362200" cy="322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AD285E6-D9C9-038F-D837-6A1BC54FE4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82106" y="1249822"/>
            <a:ext cx="6032881" cy="354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3B31AE-15A1-DA93-9C18-CFD3759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90" y="1464065"/>
            <a:ext cx="3996175" cy="2101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5A787D-9FFC-AB85-A404-895BECEEC804}"/>
              </a:ext>
            </a:extLst>
          </p:cNvPr>
          <p:cNvSpPr/>
          <p:nvPr/>
        </p:nvSpPr>
        <p:spPr>
          <a:xfrm>
            <a:off x="6711696" y="4242816"/>
            <a:ext cx="1719072" cy="164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5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6C4DA9CF-953E-0947-872E-8365D8673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r="24957" b="-1"/>
          <a:stretch/>
        </p:blipFill>
        <p:spPr>
          <a:xfrm>
            <a:off x="730037" y="643467"/>
            <a:ext cx="4952070" cy="557106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11D17A3-6A4C-811F-7612-533031FC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7" y="3392527"/>
            <a:ext cx="4454364" cy="2035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F317C-B33C-821B-D5A7-FDEDB076F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82" b="15731"/>
          <a:stretch/>
        </p:blipFill>
        <p:spPr>
          <a:xfrm>
            <a:off x="6420465" y="5455920"/>
            <a:ext cx="4767127" cy="5565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DD7D9-983B-2E82-8C10-2B3288A7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CDD59-6AF5-2957-746A-C1A7CB209921}"/>
              </a:ext>
            </a:extLst>
          </p:cNvPr>
          <p:cNvSpPr txBox="1"/>
          <p:nvPr/>
        </p:nvSpPr>
        <p:spPr>
          <a:xfrm>
            <a:off x="6420465" y="845574"/>
            <a:ext cx="504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Logistic Regression Model Using Resampled Data</a:t>
            </a:r>
          </a:p>
        </p:txBody>
      </p:sp>
      <p:pic>
        <p:nvPicPr>
          <p:cNvPr id="10" name="Picture 9" descr="A picture containing diagram, screenshot&#10;&#10;Description automatically generated">
            <a:extLst>
              <a:ext uri="{FF2B5EF4-FFF2-40B4-BE49-F238E27FC236}">
                <a16:creationId xmlns:a16="http://schemas.microsoft.com/office/drawing/2014/main" id="{4DA44C28-B6E0-9B0C-F1A1-0A4033934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713" y="1181348"/>
            <a:ext cx="5237002" cy="221117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A11F758-93DE-3BA6-8C2D-6376072D0E70}"/>
              </a:ext>
            </a:extLst>
          </p:cNvPr>
          <p:cNvSpPr/>
          <p:nvPr/>
        </p:nvSpPr>
        <p:spPr>
          <a:xfrm>
            <a:off x="9789942" y="4862322"/>
            <a:ext cx="691661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49020-6F3B-ECDA-7617-333A44830024}"/>
              </a:ext>
            </a:extLst>
          </p:cNvPr>
          <p:cNvSpPr/>
          <p:nvPr/>
        </p:nvSpPr>
        <p:spPr>
          <a:xfrm>
            <a:off x="7095744" y="3675888"/>
            <a:ext cx="138988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34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6C4DA9CF-953E-0947-872E-8365D8673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r="24957" b="-1"/>
          <a:stretch/>
        </p:blipFill>
        <p:spPr>
          <a:xfrm>
            <a:off x="730037" y="643467"/>
            <a:ext cx="4952070" cy="5571066"/>
          </a:xfrm>
          <a:prstGeom prst="rect">
            <a:avLst/>
          </a:prstGeom>
        </p:spPr>
      </p:pic>
      <p:pic>
        <p:nvPicPr>
          <p:cNvPr id="6" name="Picture 5" descr="A picture containing font, text, white, graphics&#10;&#10;Description automatically generated">
            <a:extLst>
              <a:ext uri="{FF2B5EF4-FFF2-40B4-BE49-F238E27FC236}">
                <a16:creationId xmlns:a16="http://schemas.microsoft.com/office/drawing/2014/main" id="{5E4D688C-EE6A-36F3-14D6-46B25A7CB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"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7465" y="5511981"/>
            <a:ext cx="3251200" cy="596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C1DC-9E93-C03E-CFAE-6B4F6712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3FECA-05EB-A976-6764-8E4324432078}"/>
              </a:ext>
            </a:extLst>
          </p:cNvPr>
          <p:cNvSpPr txBox="1"/>
          <p:nvPr/>
        </p:nvSpPr>
        <p:spPr>
          <a:xfrm>
            <a:off x="6381135" y="776748"/>
            <a:ext cx="520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Random Forest Classifier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B24212-A42E-A797-29D9-402FB98B8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862" y="1146080"/>
            <a:ext cx="2480854" cy="2390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99C4F1-67DC-4F72-7566-8B428FD10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804" y="3880699"/>
            <a:ext cx="4987925" cy="17182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76DB1D-2034-D9CE-243B-87975E4DA495}"/>
              </a:ext>
            </a:extLst>
          </p:cNvPr>
          <p:cNvSpPr/>
          <p:nvPr/>
        </p:nvSpPr>
        <p:spPr>
          <a:xfrm>
            <a:off x="7278379" y="5489042"/>
            <a:ext cx="1332221" cy="483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schemeClr val="tx1"/>
                </a:solidFill>
              </a:rPr>
              <a:t>                    </a:t>
            </a:r>
            <a:r>
              <a:rPr lang="en-US" b="1" dirty="0">
                <a:solidFill>
                  <a:schemeClr val="tx1"/>
                </a:solidFill>
              </a:rPr>
              <a:t>80%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B1E4ED-F657-8829-DC3D-A425B5374B77}"/>
              </a:ext>
            </a:extLst>
          </p:cNvPr>
          <p:cNvSpPr/>
          <p:nvPr/>
        </p:nvSpPr>
        <p:spPr>
          <a:xfrm>
            <a:off x="8777237" y="4908292"/>
            <a:ext cx="418849" cy="2301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95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6C4DA9CF-953E-0947-872E-8365D8673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r="24957" b="-1"/>
          <a:stretch/>
        </p:blipFill>
        <p:spPr>
          <a:xfrm>
            <a:off x="730037" y="643467"/>
            <a:ext cx="4952070" cy="5571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93659-456C-DD19-B8F8-E0F09B40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0CA15-461A-F877-C96B-2057F60075AF}"/>
              </a:ext>
            </a:extLst>
          </p:cNvPr>
          <p:cNvSpPr txBox="1"/>
          <p:nvPr/>
        </p:nvSpPr>
        <p:spPr>
          <a:xfrm>
            <a:off x="6449961" y="757084"/>
            <a:ext cx="526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K-Nearest Neighbours Model</a:t>
            </a:r>
            <a:endParaRPr lang="en-CA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C66EF8-46D5-00A9-9D00-B2AAA526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31" y="3897723"/>
            <a:ext cx="4561653" cy="2443509"/>
          </a:xfrm>
          <a:prstGeom prst="rect">
            <a:avLst/>
          </a:prstGeom>
        </p:spPr>
      </p:pic>
      <p:pic>
        <p:nvPicPr>
          <p:cNvPr id="15" name="Picture 14" descr="A picture containing text, screenshot, diagram, line">
            <a:extLst>
              <a:ext uri="{FF2B5EF4-FFF2-40B4-BE49-F238E27FC236}">
                <a16:creationId xmlns:a16="http://schemas.microsoft.com/office/drawing/2014/main" id="{3BA2B853-231D-D1FC-68C2-2EBE9782A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6" y="1311998"/>
            <a:ext cx="5302843" cy="24001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F6D5117-E33C-61E3-6938-A33A2134E216}"/>
              </a:ext>
            </a:extLst>
          </p:cNvPr>
          <p:cNvSpPr/>
          <p:nvPr/>
        </p:nvSpPr>
        <p:spPr>
          <a:xfrm>
            <a:off x="9497334" y="5100066"/>
            <a:ext cx="691661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66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F31D37A-D105-FE96-1335-0A3328CC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5443220"/>
            <a:ext cx="4234426" cy="897698"/>
          </a:xfrm>
          <a:prstGeom prst="rect">
            <a:avLst/>
          </a:prstGeom>
        </p:spPr>
      </p:pic>
      <p:pic>
        <p:nvPicPr>
          <p:cNvPr id="10" name="Picture 9" descr="A white robot with green eyes&#10;&#10;Description automatically generated with low confidence">
            <a:extLst>
              <a:ext uri="{FF2B5EF4-FFF2-40B4-BE49-F238E27FC236}">
                <a16:creationId xmlns:a16="http://schemas.microsoft.com/office/drawing/2014/main" id="{C1B4E1B5-1D00-7DA6-0D3E-7F448C50A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1070658"/>
            <a:ext cx="5458121" cy="48214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A5D3-D95A-0DA9-2656-8B8233BC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8BB3A-1B41-7438-8B49-36E53130C28F}"/>
              </a:ext>
            </a:extLst>
          </p:cNvPr>
          <p:cNvSpPr txBox="1"/>
          <p:nvPr/>
        </p:nvSpPr>
        <p:spPr>
          <a:xfrm>
            <a:off x="6558116" y="993058"/>
            <a:ext cx="50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Support Vector Classifier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3993D-0C0F-B81B-71B4-7B254064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434" y="1362390"/>
            <a:ext cx="3114331" cy="2335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885194-E0DE-EA98-EEC3-FBD6644F9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680" y="3665943"/>
            <a:ext cx="4168501" cy="172989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1F2850C-839D-EEF3-B7FA-320F877BED09}"/>
              </a:ext>
            </a:extLst>
          </p:cNvPr>
          <p:cNvSpPr/>
          <p:nvPr/>
        </p:nvSpPr>
        <p:spPr>
          <a:xfrm>
            <a:off x="8921262" y="4706874"/>
            <a:ext cx="691661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9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827FA30-C97E-522D-B2EB-409287840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19309" y="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8F0D9-B47F-3972-526F-582D74013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F003-2D53-7D39-7DA9-DD7D01E2B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05" y="1665160"/>
            <a:ext cx="6841327" cy="48277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dirty="0"/>
              <a:t>Limited variables </a:t>
            </a:r>
            <a:r>
              <a:rPr lang="en-US" sz="2400" dirty="0"/>
              <a:t>used to predict diabetes risk may limit the applicability of our results due to data constraints. Larger datasets with more variables may yield different outcomes.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400" dirty="0"/>
              <a:t>We excluded</a:t>
            </a:r>
            <a:r>
              <a:rPr lang="en-US" sz="2000" dirty="0"/>
              <a:t> </a:t>
            </a:r>
            <a:r>
              <a:rPr lang="en-US" dirty="0"/>
              <a:t>the missing values </a:t>
            </a:r>
            <a:r>
              <a:rPr lang="en-US" sz="2400" dirty="0"/>
              <a:t>in the data, which despite of being a usual practice, it could modify the results.</a:t>
            </a: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10894-8160-24E9-05C5-429587A0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6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265C-0447-7763-67AE-09F5A1F1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A92EC-ECCD-02E1-0D72-59B030DE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35024"/>
            <a:ext cx="11411712" cy="51578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Identifying  subjects at high risk of developing diabetes is a critical component of disease prevention.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We identified the critical variables in predicting type 2 DM, which are BMI, age, skin thickness and multiple pregnancies in women.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We built the model using some machine learning algorithms such as Logistic Regression, Random Forests, K-Nearest Neighbor (KNN) and Support Vector Machine (SVM) and we conclude that our proposed model has a prediction accuracy of 83%</a:t>
            </a:r>
          </a:p>
          <a:p>
            <a:endParaRPr lang="en-US" sz="2400" dirty="0"/>
          </a:p>
          <a:p>
            <a:r>
              <a:rPr lang="en-US" sz="2400" dirty="0"/>
              <a:t>The best accuracy was achieved with SVM.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43EA2-A7CA-1812-00C9-4A54A3BF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4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Disclosures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368602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We do not have any financial interests.</a:t>
            </a:r>
          </a:p>
        </p:txBody>
      </p:sp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0D391B68-CC17-6642-3364-3CB7C7447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2" r="674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D88D3-915D-4ECD-D289-7869932B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wimwear, undergarment, stomach, briefs&#10;&#10;Description automatically generated">
            <a:extLst>
              <a:ext uri="{FF2B5EF4-FFF2-40B4-BE49-F238E27FC236}">
                <a16:creationId xmlns:a16="http://schemas.microsoft.com/office/drawing/2014/main" id="{FC8C2B10-E756-2484-C3DE-01C693C9D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43" y="522127"/>
            <a:ext cx="6637867" cy="60875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3B185D-332D-2B3A-C5E0-F6823328D105}"/>
              </a:ext>
            </a:extLst>
          </p:cNvPr>
          <p:cNvSpPr/>
          <p:nvPr/>
        </p:nvSpPr>
        <p:spPr>
          <a:xfrm>
            <a:off x="3210473" y="5271737"/>
            <a:ext cx="514252" cy="70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FC082-E91B-3C3F-5AD4-0682A9D4F6D9}"/>
              </a:ext>
            </a:extLst>
          </p:cNvPr>
          <p:cNvSpPr txBox="1"/>
          <p:nvPr/>
        </p:nvSpPr>
        <p:spPr>
          <a:xfrm>
            <a:off x="405790" y="170547"/>
            <a:ext cx="534986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You don’t want to get this nasty disease!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Please Eat well,</a:t>
            </a:r>
          </a:p>
          <a:p>
            <a:endParaRPr lang="en-US" sz="2400" dirty="0"/>
          </a:p>
          <a:p>
            <a:r>
              <a:rPr lang="en-US" sz="2400" dirty="0"/>
              <a:t>Be physically active,</a:t>
            </a:r>
          </a:p>
          <a:p>
            <a:endParaRPr lang="en-US" sz="2400" dirty="0"/>
          </a:p>
          <a:p>
            <a:r>
              <a:rPr lang="en-US" sz="2400" dirty="0"/>
              <a:t>Maintain a healthy weight,</a:t>
            </a:r>
          </a:p>
          <a:p>
            <a:endParaRPr lang="en-US" sz="2400" dirty="0"/>
          </a:p>
          <a:p>
            <a:r>
              <a:rPr lang="en-US" sz="2400" dirty="0"/>
              <a:t>Live tobacco-free</a:t>
            </a:r>
          </a:p>
          <a:p>
            <a:endParaRPr lang="en-US" sz="2400" dirty="0"/>
          </a:p>
          <a:p>
            <a:r>
              <a:rPr lang="en-US" sz="2400" dirty="0"/>
              <a:t>Manage Stress.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1452D-A5DC-B3B4-F5A9-38068685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07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at night&#10;&#10;Description automatically generated with low confidence">
            <a:extLst>
              <a:ext uri="{FF2B5EF4-FFF2-40B4-BE49-F238E27FC236}">
                <a16:creationId xmlns:a16="http://schemas.microsoft.com/office/drawing/2014/main" id="{1DBD5BDF-949A-D3A6-0B7F-2E97FFD9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text, font, graphics, screenshot&#10;&#10;Description automatically generated">
            <a:extLst>
              <a:ext uri="{FF2B5EF4-FFF2-40B4-BE49-F238E27FC236}">
                <a16:creationId xmlns:a16="http://schemas.microsoft.com/office/drawing/2014/main" id="{5937DAA2-BD5F-155E-2B47-E05EFD43B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319" y="203200"/>
            <a:ext cx="4679949" cy="2664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9B9AE-FDEE-22AA-A4C8-18910BEF146A}"/>
              </a:ext>
            </a:extLst>
          </p:cNvPr>
          <p:cNvSpPr txBox="1"/>
          <p:nvPr/>
        </p:nvSpPr>
        <p:spPr>
          <a:xfrm>
            <a:off x="597877" y="6011497"/>
            <a:ext cx="716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https://www.healthycanadians.gc.ca/en/canrisk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C178D-0687-6EBE-3E1F-77A50FF0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1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81E9F00-6C9E-0DFE-0608-6337F521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76" y="3219980"/>
            <a:ext cx="5291666" cy="363802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D60BAB3-5D0C-3F1E-7590-5E6559E2A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5" r="11260"/>
          <a:stretch/>
        </p:blipFill>
        <p:spPr>
          <a:xfrm>
            <a:off x="6690883" y="0"/>
            <a:ext cx="5136782" cy="2888924"/>
          </a:xfrm>
          <a:prstGeom prst="rect">
            <a:avLst/>
          </a:prstGeom>
        </p:spPr>
      </p:pic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D8F0FA9-25DD-888B-A912-DF87D7F6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5" y="0"/>
            <a:ext cx="3680127" cy="34377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B036E-02B1-45C7-8B76-193E1BC2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4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wl of fruit and vegetables&#10;&#10;Description automatically generated with low confidence">
            <a:extLst>
              <a:ext uri="{FF2B5EF4-FFF2-40B4-BE49-F238E27FC236}">
                <a16:creationId xmlns:a16="http://schemas.microsoft.com/office/drawing/2014/main" id="{8D00F84B-3610-6C87-8A4F-0A8A9E75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" r="1086" b="1867"/>
          <a:stretch/>
        </p:blipFill>
        <p:spPr>
          <a:xfrm>
            <a:off x="4141877" y="1573356"/>
            <a:ext cx="7968558" cy="3900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E5779-CCF5-427A-18E9-D8AA3D87E6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1960" y="1030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</a:rPr>
              <a:t>Learning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64F97-4E11-E729-0DE9-5CC455663A2E}"/>
              </a:ext>
            </a:extLst>
          </p:cNvPr>
          <p:cNvSpPr txBox="1"/>
          <p:nvPr/>
        </p:nvSpPr>
        <p:spPr>
          <a:xfrm>
            <a:off x="275359" y="988579"/>
            <a:ext cx="679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After this presentation you will know…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EFE9E-68A2-F5F2-7D19-08FE7833740F}"/>
              </a:ext>
            </a:extLst>
          </p:cNvPr>
          <p:cNvSpPr txBox="1"/>
          <p:nvPr/>
        </p:nvSpPr>
        <p:spPr>
          <a:xfrm>
            <a:off x="277722" y="2373001"/>
            <a:ext cx="38641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brief overview about Diabetes Mellitus (DM),</a:t>
            </a:r>
          </a:p>
          <a:p>
            <a:r>
              <a:rPr lang="en-US" sz="2800" dirty="0"/>
              <a:t>a very bad disease.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7959D-3C17-92B9-905A-69AA77F2851F}"/>
              </a:ext>
            </a:extLst>
          </p:cNvPr>
          <p:cNvSpPr txBox="1"/>
          <p:nvPr/>
        </p:nvSpPr>
        <p:spPr>
          <a:xfrm>
            <a:off x="81565" y="4702413"/>
            <a:ext cx="103840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we could train different </a:t>
            </a:r>
          </a:p>
          <a:p>
            <a:r>
              <a:rPr lang="en-US" sz="2800" dirty="0"/>
              <a:t>Machine learning models</a:t>
            </a:r>
          </a:p>
          <a:p>
            <a:r>
              <a:rPr lang="en-US" sz="2800" dirty="0"/>
              <a:t>to achieve the best accuracy to determine if someone could be at risk.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205F82-528B-8E91-69A2-BA27F3E5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6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5" name="Rectangle 99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Our goals</a:t>
            </a:r>
          </a:p>
        </p:txBody>
      </p:sp>
      <p:pic>
        <p:nvPicPr>
          <p:cNvPr id="991" name="Picture 990">
            <a:extLst>
              <a:ext uri="{FF2B5EF4-FFF2-40B4-BE49-F238E27FC236}">
                <a16:creationId xmlns:a16="http://schemas.microsoft.com/office/drawing/2014/main" id="{71182F4E-99FF-019C-1D8F-123CDDDD3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3" r="20513" b="-1"/>
          <a:stretch/>
        </p:blipFill>
        <p:spPr>
          <a:xfrm>
            <a:off x="7196391" y="8681"/>
            <a:ext cx="4992560" cy="6858000"/>
          </a:xfrm>
          <a:prstGeom prst="rect">
            <a:avLst/>
          </a:prstGeom>
          <a:effectLst/>
        </p:spPr>
      </p:pic>
      <p:graphicFrame>
        <p:nvGraphicFramePr>
          <p:cNvPr id="990" name="Subtitle 2">
            <a:extLst>
              <a:ext uri="{FF2B5EF4-FFF2-40B4-BE49-F238E27FC236}">
                <a16:creationId xmlns:a16="http://schemas.microsoft.com/office/drawing/2014/main" id="{158DBE1C-5AB5-A65F-B186-8E548C169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456219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F1C84-4F32-6B32-B1BA-D04CCA2A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picture containing screenshot, circle, diagram&#10;&#10;Description automatically generated">
            <a:extLst>
              <a:ext uri="{FF2B5EF4-FFF2-40B4-BE49-F238E27FC236}">
                <a16:creationId xmlns:a16="http://schemas.microsoft.com/office/drawing/2014/main" id="{489B9415-5A1E-CEFB-D835-4F089226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667" y="2663211"/>
            <a:ext cx="3314397" cy="3408121"/>
          </a:xfrm>
          <a:prstGeom prst="rect">
            <a:avLst/>
          </a:prstGeom>
        </p:spPr>
      </p:pic>
      <p:pic>
        <p:nvPicPr>
          <p:cNvPr id="14" name="Picture 13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74DC89E7-BFD2-051E-9337-DDE587F9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393" y="1045016"/>
            <a:ext cx="3105975" cy="1902409"/>
          </a:xfrm>
          <a:prstGeom prst="rect">
            <a:avLst/>
          </a:prstGeom>
        </p:spPr>
      </p:pic>
      <p:pic>
        <p:nvPicPr>
          <p:cNvPr id="16" name="Picture 15" descr="A picture containing rectangle, screenshot, electric blue, diagram&#10;&#10;Description automatically generated">
            <a:extLst>
              <a:ext uri="{FF2B5EF4-FFF2-40B4-BE49-F238E27FC236}">
                <a16:creationId xmlns:a16="http://schemas.microsoft.com/office/drawing/2014/main" id="{93AB263A-54F7-D8C5-5B95-86CB9D2E9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94" y="3705630"/>
            <a:ext cx="1910781" cy="2227691"/>
          </a:xfrm>
          <a:prstGeom prst="rect">
            <a:avLst/>
          </a:prstGeom>
        </p:spPr>
      </p:pic>
      <p:pic>
        <p:nvPicPr>
          <p:cNvPr id="18" name="Picture 17" descr="A cartoon of a jar of honey&#10;&#10;Description automatically generated with medium confidence">
            <a:extLst>
              <a:ext uri="{FF2B5EF4-FFF2-40B4-BE49-F238E27FC236}">
                <a16:creationId xmlns:a16="http://schemas.microsoft.com/office/drawing/2014/main" id="{54DA4501-246C-F908-E320-3395BB026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564" y="3704768"/>
            <a:ext cx="2011620" cy="222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CB2DF-3077-4156-256B-647B2937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97C2A-09B4-A21A-E4A3-559DB2AD6FCD}"/>
              </a:ext>
            </a:extLst>
          </p:cNvPr>
          <p:cNvSpPr txBox="1"/>
          <p:nvPr/>
        </p:nvSpPr>
        <p:spPr>
          <a:xfrm>
            <a:off x="190005" y="226893"/>
            <a:ext cx="46217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Brief Overview: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Diabetes Mellitus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2117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insulin resistance&#10;&#10;Description automatically generated with medium confidence">
            <a:extLst>
              <a:ext uri="{FF2B5EF4-FFF2-40B4-BE49-F238E27FC236}">
                <a16:creationId xmlns:a16="http://schemas.microsoft.com/office/drawing/2014/main" id="{547DBB04-088C-B4D7-7967-AF0802546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14" y="2295683"/>
            <a:ext cx="4562983" cy="4316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DD7A2-2B5E-B914-7338-EB782499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540" y="431612"/>
            <a:ext cx="4892919" cy="3333637"/>
          </a:xfrm>
          <a:prstGeom prst="rect">
            <a:avLst/>
          </a:prstGeom>
        </p:spPr>
      </p:pic>
      <p:pic>
        <p:nvPicPr>
          <p:cNvPr id="7" name="Picture 6" descr="A close-up of a person injecting insulin into her stomach&#10;&#10;Description automatically generated with medium confidence">
            <a:extLst>
              <a:ext uri="{FF2B5EF4-FFF2-40B4-BE49-F238E27FC236}">
                <a16:creationId xmlns:a16="http://schemas.microsoft.com/office/drawing/2014/main" id="{4D1432B3-8483-BA5D-82F6-339BB2B3E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08" y="3212124"/>
            <a:ext cx="4654512" cy="2689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6D0240-6336-B7E6-3044-6F6E38754B4D}"/>
              </a:ext>
            </a:extLst>
          </p:cNvPr>
          <p:cNvSpPr txBox="1"/>
          <p:nvPr/>
        </p:nvSpPr>
        <p:spPr>
          <a:xfrm>
            <a:off x="890954" y="6201508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enough insulin – type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4CAFD-9470-3A3D-13FB-D6DB3047FA51}"/>
              </a:ext>
            </a:extLst>
          </p:cNvPr>
          <p:cNvSpPr txBox="1"/>
          <p:nvPr/>
        </p:nvSpPr>
        <p:spPr>
          <a:xfrm>
            <a:off x="9425354" y="1441939"/>
            <a:ext cx="2033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Insulin is ineffective</a:t>
            </a:r>
          </a:p>
          <a:p>
            <a:pPr algn="ctr"/>
            <a:r>
              <a:rPr lang="en-US" dirty="0"/>
              <a:t>Type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4BF36-AEBC-C696-41A5-683EEEBF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E7D9F-72BF-4D9D-E0E9-70DE3AC4B5A4}"/>
              </a:ext>
            </a:extLst>
          </p:cNvPr>
          <p:cNvSpPr/>
          <p:nvPr/>
        </p:nvSpPr>
        <p:spPr>
          <a:xfrm>
            <a:off x="7031736" y="6062472"/>
            <a:ext cx="896112" cy="659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3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, screenshot, cartoon, clipart&#10;&#10;Description automatically generated">
            <a:extLst>
              <a:ext uri="{FF2B5EF4-FFF2-40B4-BE49-F238E27FC236}">
                <a16:creationId xmlns:a16="http://schemas.microsoft.com/office/drawing/2014/main" id="{5C7A7349-E24E-C201-28A7-8B73510A0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182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D521B-7248-BAA5-3920-974FAA0D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0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Video 10" descr="Box Packages">
            <a:extLst>
              <a:ext uri="{FF2B5EF4-FFF2-40B4-BE49-F238E27FC236}">
                <a16:creationId xmlns:a16="http://schemas.microsoft.com/office/drawing/2014/main" id="{6889C012-2714-721E-B37A-71B5460F3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5AFED-50E6-2C34-ABD7-D633ABD6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3" y="3162534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>
                <a:highlight>
                  <a:srgbClr val="FFFF00"/>
                </a:highlight>
              </a:rPr>
              <a:t>Machine Learning Workflow</a:t>
            </a:r>
            <a:br>
              <a:rPr lang="en-US" sz="5200" dirty="0"/>
            </a:b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  <a:highlight>
                  <a:srgbClr val="000000"/>
                </a:highlight>
              </a:rPr>
              <a:t>Five Stages:</a:t>
            </a:r>
            <a:br>
              <a:rPr lang="en-US" sz="5200" dirty="0">
                <a:solidFill>
                  <a:srgbClr val="FFFFFF"/>
                </a:solidFill>
                <a:highlight>
                  <a:srgbClr val="000000"/>
                </a:highlight>
              </a:rPr>
            </a:br>
            <a:r>
              <a:rPr lang="en-US" sz="5200" dirty="0">
                <a:highlight>
                  <a:srgbClr val="C0C0C0"/>
                </a:highlight>
              </a:rPr>
              <a:t>1. Gathering Data</a:t>
            </a:r>
            <a:br>
              <a:rPr lang="en-US" sz="5200" dirty="0">
                <a:highlight>
                  <a:srgbClr val="C0C0C0"/>
                </a:highlight>
              </a:rPr>
            </a:br>
            <a:r>
              <a:rPr lang="en-US" sz="5200" dirty="0">
                <a:highlight>
                  <a:srgbClr val="C0C0C0"/>
                </a:highlight>
              </a:rPr>
              <a:t>2. Pre-Processing Data</a:t>
            </a:r>
            <a:br>
              <a:rPr lang="en-US" sz="5200" dirty="0">
                <a:highlight>
                  <a:srgbClr val="C0C0C0"/>
                </a:highlight>
              </a:rPr>
            </a:br>
            <a:r>
              <a:rPr lang="en-US" sz="5200" dirty="0">
                <a:highlight>
                  <a:srgbClr val="C0C0C0"/>
                </a:highlight>
              </a:rPr>
              <a:t>3. Researching the model that would fit best for the type of data</a:t>
            </a:r>
            <a:br>
              <a:rPr lang="en-US" sz="5200" dirty="0">
                <a:highlight>
                  <a:srgbClr val="C0C0C0"/>
                </a:highlight>
              </a:rPr>
            </a:br>
            <a:r>
              <a:rPr lang="en-US" sz="5200" dirty="0">
                <a:highlight>
                  <a:srgbClr val="C0C0C0"/>
                </a:highlight>
              </a:rPr>
              <a:t>4. Training and testing the model</a:t>
            </a:r>
            <a:br>
              <a:rPr lang="en-US" sz="5200" dirty="0">
                <a:highlight>
                  <a:srgbClr val="C0C0C0"/>
                </a:highlight>
              </a:rPr>
            </a:br>
            <a:r>
              <a:rPr lang="en-US" sz="5200" dirty="0">
                <a:highlight>
                  <a:srgbClr val="C0C0C0"/>
                </a:highlight>
              </a:rPr>
              <a:t>5. Evaluating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DF845-C21E-C13E-F73B-1008D83F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1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</TotalTime>
  <Words>713</Words>
  <Application>Microsoft Macintosh PowerPoint</Application>
  <PresentationFormat>Widescreen</PresentationFormat>
  <Paragraphs>140</Paragraphs>
  <Slides>32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Britannic Bold</vt:lpstr>
      <vt:lpstr>Calibri</vt:lpstr>
      <vt:lpstr>Calibri Light</vt:lpstr>
      <vt:lpstr>Cambria</vt:lpstr>
      <vt:lpstr>Office Theme</vt:lpstr>
      <vt:lpstr>Predicting Diabetes with Machine Learning </vt:lpstr>
      <vt:lpstr>WHO WE ARE ?</vt:lpstr>
      <vt:lpstr>Disclosures</vt:lpstr>
      <vt:lpstr>Learning Objectives</vt:lpstr>
      <vt:lpstr>Our goals</vt:lpstr>
      <vt:lpstr>PowerPoint Presentation</vt:lpstr>
      <vt:lpstr>PowerPoint Presentation</vt:lpstr>
      <vt:lpstr>PowerPoint Presentation</vt:lpstr>
      <vt:lpstr>Machine Learning Workflow  Five Stages: 1. Gathering Data 2. Pre-Processing Data 3. Researching the model that would fit best for the type of data 4. Training and testing the model 5. Evaluating </vt:lpstr>
      <vt:lpstr>1. Gathering the  Data</vt:lpstr>
      <vt:lpstr>About the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Researching the most appropriate models</vt:lpstr>
      <vt:lpstr>PowerPoint Presentation</vt:lpstr>
      <vt:lpstr>Training and testing the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safe is Toronto ?</dc:title>
  <dc:creator>Claudia Capobianco</dc:creator>
  <cp:lastModifiedBy>Microsoft Office User</cp:lastModifiedBy>
  <cp:revision>60</cp:revision>
  <dcterms:created xsi:type="dcterms:W3CDTF">2023-02-10T01:56:22Z</dcterms:created>
  <dcterms:modified xsi:type="dcterms:W3CDTF">2023-06-13T20:49:31Z</dcterms:modified>
</cp:coreProperties>
</file>